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697" r:id="rId2"/>
    <p:sldId id="3702" r:id="rId3"/>
    <p:sldId id="3886" r:id="rId4"/>
    <p:sldId id="3899" r:id="rId5"/>
    <p:sldId id="3871" r:id="rId6"/>
    <p:sldId id="3887" r:id="rId7"/>
    <p:sldId id="3870" r:id="rId8"/>
    <p:sldId id="3743" r:id="rId9"/>
    <p:sldId id="3898" r:id="rId10"/>
    <p:sldId id="3913" r:id="rId11"/>
    <p:sldId id="3914" r:id="rId12"/>
    <p:sldId id="3719" r:id="rId13"/>
    <p:sldId id="3713" r:id="rId14"/>
    <p:sldId id="3711" r:id="rId15"/>
    <p:sldId id="3915" r:id="rId16"/>
    <p:sldId id="3888" r:id="rId17"/>
    <p:sldId id="3875" r:id="rId18"/>
    <p:sldId id="3874" r:id="rId19"/>
    <p:sldId id="3916" r:id="rId20"/>
    <p:sldId id="3869" r:id="rId21"/>
    <p:sldId id="3906" r:id="rId22"/>
    <p:sldId id="3881" r:id="rId23"/>
    <p:sldId id="3882" r:id="rId24"/>
    <p:sldId id="3883" r:id="rId25"/>
    <p:sldId id="3892" r:id="rId26"/>
    <p:sldId id="3884" r:id="rId27"/>
    <p:sldId id="3889" r:id="rId28"/>
    <p:sldId id="3890" r:id="rId29"/>
    <p:sldId id="3908" r:id="rId30"/>
    <p:sldId id="3909" r:id="rId31"/>
    <p:sldId id="3910" r:id="rId32"/>
    <p:sldId id="3759" r:id="rId33"/>
    <p:sldId id="3868" r:id="rId34"/>
    <p:sldId id="3699" r:id="rId35"/>
    <p:sldId id="3911" r:id="rId36"/>
    <p:sldId id="3724" r:id="rId37"/>
    <p:sldId id="3893" r:id="rId38"/>
    <p:sldId id="3896" r:id="rId39"/>
    <p:sldId id="257" r:id="rId40"/>
    <p:sldId id="259" r:id="rId41"/>
    <p:sldId id="3912" r:id="rId42"/>
    <p:sldId id="3895" r:id="rId43"/>
    <p:sldId id="3876" r:id="rId44"/>
    <p:sldId id="3879" r:id="rId45"/>
    <p:sldId id="3725" r:id="rId46"/>
    <p:sldId id="3904" r:id="rId47"/>
    <p:sldId id="3917" r:id="rId48"/>
    <p:sldId id="3853" r:id="rId49"/>
    <p:sldId id="3824"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660"/>
  </p:normalViewPr>
  <p:slideViewPr>
    <p:cSldViewPr snapToGrid="0">
      <p:cViewPr varScale="1">
        <p:scale>
          <a:sx n="132" d="100"/>
          <a:sy n="132" d="100"/>
        </p:scale>
        <p:origin x="582" y="132"/>
      </p:cViewPr>
      <p:guideLst/>
    </p:cSldViewPr>
  </p:slideViewPr>
  <p:notesTextViewPr>
    <p:cViewPr>
      <p:scale>
        <a:sx n="1" d="1"/>
        <a:sy n="1" d="1"/>
      </p:scale>
      <p:origin x="0" y="0"/>
    </p:cViewPr>
  </p:notesTextViewPr>
  <p:sorterViewPr>
    <p:cViewPr>
      <p:scale>
        <a:sx n="100" d="100"/>
        <a:sy n="100" d="100"/>
      </p:scale>
      <p:origin x="0" y="-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2DFD9-C303-4BAA-B3E5-15623EA8BD51}" type="datetimeFigureOut">
              <a:rPr kumimoji="1" lang="ja-JP" altLang="en-US" smtClean="0"/>
              <a:t>2026/1/13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98BDA-2FA6-4686-8930-16C95312BBD8}" type="slidenum">
              <a:rPr kumimoji="1" lang="ja-JP" altLang="en-US" smtClean="0"/>
              <a:t>‹#›</a:t>
            </a:fld>
            <a:endParaRPr kumimoji="1" lang="ja-JP" altLang="en-US"/>
          </a:p>
        </p:txBody>
      </p:sp>
    </p:spTree>
    <p:extLst>
      <p:ext uri="{BB962C8B-B14F-4D97-AF65-F5344CB8AC3E}">
        <p14:creationId xmlns:p14="http://schemas.microsoft.com/office/powerpoint/2010/main" val="26902377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AC436-D040-6C0E-953C-75A2C1036C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E5A49F-1DE9-54BC-E1D8-7524B0141F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D7D7EC-1BB9-5368-A7C8-E09E335CE30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1436DA5-2B15-F97F-4D82-029C8C315194}"/>
              </a:ext>
            </a:extLst>
          </p:cNvPr>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741584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B8BC9-E4A0-7ED5-E0D5-D932B26D9C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4C0095-C6C7-A1F0-C590-207BBA951A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34D9E6-2733-C5FC-1CD5-C7F845A91DB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590A50F-A52F-0DD6-55F7-ED9BA464AD03}"/>
              </a:ext>
            </a:extLst>
          </p:cNvPr>
          <p:cNvSpPr>
            <a:spLocks noGrp="1"/>
          </p:cNvSpPr>
          <p:nvPr>
            <p:ph type="sldNum" sz="quarter" idx="5"/>
          </p:nvPr>
        </p:nvSpPr>
        <p:spPr/>
        <p:txBody>
          <a:bodyPr/>
          <a:lstStyle/>
          <a:p>
            <a:fld id="{BE197C03-FCF9-462E-AF0F-9B8ABECAF5B1}" type="slidenum">
              <a:rPr kumimoji="1" lang="ja-JP" altLang="en-US" smtClean="0"/>
              <a:t>10</a:t>
            </a:fld>
            <a:endParaRPr kumimoji="1" lang="ja-JP" altLang="en-US"/>
          </a:p>
        </p:txBody>
      </p:sp>
    </p:spTree>
    <p:extLst>
      <p:ext uri="{BB962C8B-B14F-4D97-AF65-F5344CB8AC3E}">
        <p14:creationId xmlns:p14="http://schemas.microsoft.com/office/powerpoint/2010/main" val="170586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41987-96D9-9E1A-301D-90288A79E1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2D4BC6-9622-5CEC-FF81-195F159C46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8BC89F6-E7B0-887E-42EA-EB1B873E201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42C61DB-6711-8666-BBA9-3F841723046F}"/>
              </a:ext>
            </a:extLst>
          </p:cNvPr>
          <p:cNvSpPr>
            <a:spLocks noGrp="1"/>
          </p:cNvSpPr>
          <p:nvPr>
            <p:ph type="sldNum" sz="quarter" idx="5"/>
          </p:nvPr>
        </p:nvSpPr>
        <p:spPr/>
        <p:txBody>
          <a:bodyPr/>
          <a:lstStyle/>
          <a:p>
            <a:fld id="{BE197C03-FCF9-462E-AF0F-9B8ABECAF5B1}" type="slidenum">
              <a:rPr kumimoji="1" lang="ja-JP" altLang="en-US" smtClean="0"/>
              <a:t>11</a:t>
            </a:fld>
            <a:endParaRPr kumimoji="1" lang="ja-JP" altLang="en-US"/>
          </a:p>
        </p:txBody>
      </p:sp>
    </p:spTree>
    <p:extLst>
      <p:ext uri="{BB962C8B-B14F-4D97-AF65-F5344CB8AC3E}">
        <p14:creationId xmlns:p14="http://schemas.microsoft.com/office/powerpoint/2010/main" val="319600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0771-1BC0-D181-3502-4096F3D619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0EA990-8CA1-3F70-93C2-57D4625A38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95E136-466A-862A-379B-77BE4DE6B7C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DA76540-1937-492D-B398-67C296045675}"/>
              </a:ext>
            </a:extLst>
          </p:cNvPr>
          <p:cNvSpPr>
            <a:spLocks noGrp="1"/>
          </p:cNvSpPr>
          <p:nvPr>
            <p:ph type="sldNum" sz="quarter" idx="5"/>
          </p:nvPr>
        </p:nvSpPr>
        <p:spPr/>
        <p:txBody>
          <a:bodyPr/>
          <a:lstStyle/>
          <a:p>
            <a:fld id="{BE197C03-FCF9-462E-AF0F-9B8ABECAF5B1}" type="slidenum">
              <a:rPr kumimoji="1" lang="ja-JP" altLang="en-US" smtClean="0"/>
              <a:t>12</a:t>
            </a:fld>
            <a:endParaRPr kumimoji="1" lang="ja-JP" altLang="en-US"/>
          </a:p>
        </p:txBody>
      </p:sp>
    </p:spTree>
    <p:extLst>
      <p:ext uri="{BB962C8B-B14F-4D97-AF65-F5344CB8AC3E}">
        <p14:creationId xmlns:p14="http://schemas.microsoft.com/office/powerpoint/2010/main" val="4283319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4E48-4CF2-7667-059C-6829EBC67F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2F167D-C645-42B6-7803-FF5D5DF85A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420335-375A-E314-A8F1-B8C31AE6589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25E505F-8C41-ED49-3D15-8C56BAC22810}"/>
              </a:ext>
            </a:extLst>
          </p:cNvPr>
          <p:cNvSpPr>
            <a:spLocks noGrp="1"/>
          </p:cNvSpPr>
          <p:nvPr>
            <p:ph type="sldNum" sz="quarter" idx="5"/>
          </p:nvPr>
        </p:nvSpPr>
        <p:spPr/>
        <p:txBody>
          <a:bodyPr/>
          <a:lstStyle/>
          <a:p>
            <a:fld id="{BE197C03-FCF9-462E-AF0F-9B8ABECAF5B1}" type="slidenum">
              <a:rPr kumimoji="1" lang="ja-JP" altLang="en-US" smtClean="0"/>
              <a:t>13</a:t>
            </a:fld>
            <a:endParaRPr kumimoji="1" lang="ja-JP" altLang="en-US"/>
          </a:p>
        </p:txBody>
      </p:sp>
    </p:spTree>
    <p:extLst>
      <p:ext uri="{BB962C8B-B14F-4D97-AF65-F5344CB8AC3E}">
        <p14:creationId xmlns:p14="http://schemas.microsoft.com/office/powerpoint/2010/main" val="272261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C7CDB-0A56-E1F6-3A97-0F331C7BA1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941C00-177E-2E0B-39D3-1F8666886C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4EC618-BFA5-2FAA-466C-90EE04866E4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5174EEF-515E-9AE6-D1A6-CF0B1C41CDD7}"/>
              </a:ext>
            </a:extLst>
          </p:cNvPr>
          <p:cNvSpPr>
            <a:spLocks noGrp="1"/>
          </p:cNvSpPr>
          <p:nvPr>
            <p:ph type="sldNum" sz="quarter" idx="5"/>
          </p:nvPr>
        </p:nvSpPr>
        <p:spPr/>
        <p:txBody>
          <a:bodyPr/>
          <a:lstStyle/>
          <a:p>
            <a:fld id="{BE197C03-FCF9-462E-AF0F-9B8ABECAF5B1}" type="slidenum">
              <a:rPr kumimoji="1" lang="ja-JP" altLang="en-US" smtClean="0"/>
              <a:t>14</a:t>
            </a:fld>
            <a:endParaRPr kumimoji="1" lang="ja-JP" altLang="en-US"/>
          </a:p>
        </p:txBody>
      </p:sp>
    </p:spTree>
    <p:extLst>
      <p:ext uri="{BB962C8B-B14F-4D97-AF65-F5344CB8AC3E}">
        <p14:creationId xmlns:p14="http://schemas.microsoft.com/office/powerpoint/2010/main" val="1130195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96357-8145-590C-481E-075004FAF5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47CB40-C017-B5AC-AB0F-10273518955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43C75C-2D4E-97FB-7058-0FCD8FB55C7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7378557-E11D-A9CA-A33A-FE0E20E39EB3}"/>
              </a:ext>
            </a:extLst>
          </p:cNvPr>
          <p:cNvSpPr>
            <a:spLocks noGrp="1"/>
          </p:cNvSpPr>
          <p:nvPr>
            <p:ph type="sldNum" sz="quarter" idx="5"/>
          </p:nvPr>
        </p:nvSpPr>
        <p:spPr/>
        <p:txBody>
          <a:bodyPr/>
          <a:lstStyle/>
          <a:p>
            <a:fld id="{BE197C03-FCF9-462E-AF0F-9B8ABECAF5B1}" type="slidenum">
              <a:rPr kumimoji="1" lang="ja-JP" altLang="en-US" smtClean="0"/>
              <a:t>15</a:t>
            </a:fld>
            <a:endParaRPr kumimoji="1" lang="ja-JP" altLang="en-US"/>
          </a:p>
        </p:txBody>
      </p:sp>
    </p:spTree>
    <p:extLst>
      <p:ext uri="{BB962C8B-B14F-4D97-AF65-F5344CB8AC3E}">
        <p14:creationId xmlns:p14="http://schemas.microsoft.com/office/powerpoint/2010/main" val="2006604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E0A0-9323-7C4A-2E2F-DEA00536E6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9F49DC-CB27-19FF-75E3-B5481350250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F0322B-174A-8848-718C-569FB801634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0198339-8DF5-8600-9CB4-6CCF3D6E1B6A}"/>
              </a:ext>
            </a:extLst>
          </p:cNvPr>
          <p:cNvSpPr>
            <a:spLocks noGrp="1"/>
          </p:cNvSpPr>
          <p:nvPr>
            <p:ph type="sldNum" sz="quarter" idx="5"/>
          </p:nvPr>
        </p:nvSpPr>
        <p:spPr/>
        <p:txBody>
          <a:bodyPr/>
          <a:lstStyle/>
          <a:p>
            <a:fld id="{BE197C03-FCF9-462E-AF0F-9B8ABECAF5B1}" type="slidenum">
              <a:rPr kumimoji="1" lang="ja-JP" altLang="en-US" smtClean="0"/>
              <a:t>16</a:t>
            </a:fld>
            <a:endParaRPr kumimoji="1" lang="ja-JP" altLang="en-US"/>
          </a:p>
        </p:txBody>
      </p:sp>
    </p:spTree>
    <p:extLst>
      <p:ext uri="{BB962C8B-B14F-4D97-AF65-F5344CB8AC3E}">
        <p14:creationId xmlns:p14="http://schemas.microsoft.com/office/powerpoint/2010/main" val="799201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34C4E-F0BD-20B8-86D0-23B5685E78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23A5D-0959-8F96-BB50-E59427BB14F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BE1E11-52AB-212C-8D1A-1129AE846E4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79217AC-9B1E-B210-9697-10EC2471C92D}"/>
              </a:ext>
            </a:extLst>
          </p:cNvPr>
          <p:cNvSpPr>
            <a:spLocks noGrp="1"/>
          </p:cNvSpPr>
          <p:nvPr>
            <p:ph type="sldNum" sz="quarter" idx="5"/>
          </p:nvPr>
        </p:nvSpPr>
        <p:spPr/>
        <p:txBody>
          <a:bodyPr/>
          <a:lstStyle/>
          <a:p>
            <a:fld id="{BE197C03-FCF9-462E-AF0F-9B8ABECAF5B1}" type="slidenum">
              <a:rPr kumimoji="1" lang="ja-JP" altLang="en-US" smtClean="0"/>
              <a:t>17</a:t>
            </a:fld>
            <a:endParaRPr kumimoji="1" lang="ja-JP" altLang="en-US"/>
          </a:p>
        </p:txBody>
      </p:sp>
    </p:spTree>
    <p:extLst>
      <p:ext uri="{BB962C8B-B14F-4D97-AF65-F5344CB8AC3E}">
        <p14:creationId xmlns:p14="http://schemas.microsoft.com/office/powerpoint/2010/main" val="43753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07F9-41F9-F4E9-6BA9-767B65BE9C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66F174-D159-A3CC-1218-AC79BDD6BE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18423DB-1676-FBED-D06E-0285B549E1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E4D1989-704C-E710-D526-5722AB1C3CF8}"/>
              </a:ext>
            </a:extLst>
          </p:cNvPr>
          <p:cNvSpPr>
            <a:spLocks noGrp="1"/>
          </p:cNvSpPr>
          <p:nvPr>
            <p:ph type="sldNum" sz="quarter" idx="5"/>
          </p:nvPr>
        </p:nvSpPr>
        <p:spPr/>
        <p:txBody>
          <a:bodyPr/>
          <a:lstStyle/>
          <a:p>
            <a:fld id="{BE197C03-FCF9-462E-AF0F-9B8ABECAF5B1}" type="slidenum">
              <a:rPr kumimoji="1" lang="ja-JP" altLang="en-US" smtClean="0"/>
              <a:t>18</a:t>
            </a:fld>
            <a:endParaRPr kumimoji="1" lang="ja-JP" altLang="en-US"/>
          </a:p>
        </p:txBody>
      </p:sp>
    </p:spTree>
    <p:extLst>
      <p:ext uri="{BB962C8B-B14F-4D97-AF65-F5344CB8AC3E}">
        <p14:creationId xmlns:p14="http://schemas.microsoft.com/office/powerpoint/2010/main" val="259139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94CAC-C40B-1743-B01E-AFA9644731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991BBA-832A-6F56-8D00-4FCC59D43A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64CBD7-264E-6ED6-17E1-9B0C56D31AB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3179081-1376-CD97-E778-38A8A0901C9B}"/>
              </a:ext>
            </a:extLst>
          </p:cNvPr>
          <p:cNvSpPr>
            <a:spLocks noGrp="1"/>
          </p:cNvSpPr>
          <p:nvPr>
            <p:ph type="sldNum" sz="quarter" idx="5"/>
          </p:nvPr>
        </p:nvSpPr>
        <p:spPr/>
        <p:txBody>
          <a:bodyPr/>
          <a:lstStyle/>
          <a:p>
            <a:fld id="{BE197C03-FCF9-462E-AF0F-9B8ABECAF5B1}" type="slidenum">
              <a:rPr kumimoji="1" lang="ja-JP" altLang="en-US" smtClean="0"/>
              <a:t>19</a:t>
            </a:fld>
            <a:endParaRPr kumimoji="1" lang="ja-JP" altLang="en-US"/>
          </a:p>
        </p:txBody>
      </p:sp>
    </p:spTree>
    <p:extLst>
      <p:ext uri="{BB962C8B-B14F-4D97-AF65-F5344CB8AC3E}">
        <p14:creationId xmlns:p14="http://schemas.microsoft.com/office/powerpoint/2010/main" val="1043995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7EEF-1030-A280-E085-84C384CA46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D20D45-B2F9-68A1-C3BA-91DB9465AF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3786E0-7094-C2A4-FD8F-F56366222A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7EFA5AE-EB4C-EA62-60FA-054A780591FC}"/>
              </a:ext>
            </a:extLst>
          </p:cNvPr>
          <p:cNvSpPr>
            <a:spLocks noGrp="1"/>
          </p:cNvSpPr>
          <p:nvPr>
            <p:ph type="sldNum" sz="quarter" idx="5"/>
          </p:nvPr>
        </p:nvSpPr>
        <p:spPr/>
        <p:txBody>
          <a:bodyPr/>
          <a:lstStyle/>
          <a:p>
            <a:fld id="{BE197C03-FCF9-462E-AF0F-9B8ABECAF5B1}" type="slidenum">
              <a:rPr kumimoji="1" lang="ja-JP" altLang="en-US" smtClean="0"/>
              <a:t>2</a:t>
            </a:fld>
            <a:endParaRPr kumimoji="1" lang="ja-JP" altLang="en-US"/>
          </a:p>
        </p:txBody>
      </p:sp>
    </p:spTree>
    <p:extLst>
      <p:ext uri="{BB962C8B-B14F-4D97-AF65-F5344CB8AC3E}">
        <p14:creationId xmlns:p14="http://schemas.microsoft.com/office/powerpoint/2010/main" val="120929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6FFA8-CDD0-D6BD-7BC4-48D53E31A5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0A9A5B-BA8B-F6D4-9B2B-34FAE232D5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85BEBE7-F3CE-B139-8943-991410E7221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CD29DD-3570-8A54-DA2B-A6A0E6C232E3}"/>
              </a:ext>
            </a:extLst>
          </p:cNvPr>
          <p:cNvSpPr>
            <a:spLocks noGrp="1"/>
          </p:cNvSpPr>
          <p:nvPr>
            <p:ph type="sldNum" sz="quarter" idx="5"/>
          </p:nvPr>
        </p:nvSpPr>
        <p:spPr/>
        <p:txBody>
          <a:bodyPr/>
          <a:lstStyle/>
          <a:p>
            <a:fld id="{BE197C03-FCF9-462E-AF0F-9B8ABECAF5B1}" type="slidenum">
              <a:rPr kumimoji="1" lang="ja-JP" altLang="en-US" smtClean="0"/>
              <a:t>20</a:t>
            </a:fld>
            <a:endParaRPr kumimoji="1" lang="ja-JP" altLang="en-US"/>
          </a:p>
        </p:txBody>
      </p:sp>
    </p:spTree>
    <p:extLst>
      <p:ext uri="{BB962C8B-B14F-4D97-AF65-F5344CB8AC3E}">
        <p14:creationId xmlns:p14="http://schemas.microsoft.com/office/powerpoint/2010/main" val="2991630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38F65-904E-7350-FA97-7DFD9CA8D55B}"/>
            </a:ext>
          </a:extLst>
        </p:cNvPr>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BD3591C9-B2FB-96E6-E944-03842F48F7A4}"/>
              </a:ext>
            </a:extLst>
          </p:cNvPr>
          <p:cNvSpPr txBox="1">
            <a:spLocks noGrp="1"/>
          </p:cNvSpPr>
          <p:nvPr>
            <p:ph type="sldNum" sz="quarter" idx="5"/>
          </p:nvPr>
        </p:nvSpPr>
        <p:spPr>
          <a:ln/>
        </p:spPr>
        <p:txBody>
          <a:bodyPr vert="horz" lIns="0" tIns="0" rIns="0" bIns="0" anchor="b" anchorCtr="0">
            <a:noAutofit/>
          </a:bodyPr>
          <a:lstStyle/>
          <a:p>
            <a:pPr lvl="0"/>
            <a:fld id="{66BFDDE3-8F68-4F5A-B99B-E1EEE2896D63}" type="slidenum">
              <a:t>21</a:t>
            </a:fld>
            <a:endParaRPr lang="en-US"/>
          </a:p>
        </p:txBody>
      </p:sp>
      <p:sp>
        <p:nvSpPr>
          <p:cNvPr id="2" name="スライド イメージ プレースホルダー 1">
            <a:extLst>
              <a:ext uri="{FF2B5EF4-FFF2-40B4-BE49-F238E27FC236}">
                <a16:creationId xmlns:a16="http://schemas.microsoft.com/office/drawing/2014/main" id="{6FE024C1-BDC8-63E8-8D2B-6AD512273D4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ノート プレースホルダー 2">
            <a:extLst>
              <a:ext uri="{FF2B5EF4-FFF2-40B4-BE49-F238E27FC236}">
                <a16:creationId xmlns:a16="http://schemas.microsoft.com/office/drawing/2014/main" id="{4CC06749-6CB3-96E9-8FAE-09C0AF1A2843}"/>
              </a:ext>
            </a:extLst>
          </p:cNvPr>
          <p:cNvSpPr txBox="1">
            <a:spLocks noGrp="1"/>
          </p:cNvSpPr>
          <p:nvPr>
            <p:ph type="body" sz="quarter" idx="1"/>
          </p:nvPr>
        </p:nvSpPr>
        <p:spPr/>
        <p:txBody>
          <a:bodyPr vert="horz">
            <a:noAutofit/>
          </a:bodyPr>
          <a:lstStyle/>
          <a:p>
            <a:pPr hangingPunct="0">
              <a:spcBef>
                <a:spcPts val="1440"/>
              </a:spcBef>
              <a:spcAft>
                <a:spcPts val="1200"/>
              </a:spcAft>
              <a:defRPr sz="1000"/>
            </a:pPr>
            <a:r>
              <a:rPr lang="en-US" altLang="ja-JP" sz="1200" b="1" dirty="0">
                <a:latin typeface="Liberation Sans" pitchFamily="18"/>
                <a:ea typeface="Noto Sans CJK JP" pitchFamily="2"/>
                <a:cs typeface="Noto Sans Devanagari" pitchFamily="2"/>
              </a:rPr>
              <a:t>2025</a:t>
            </a:r>
            <a:r>
              <a:rPr lang="ja-JP" altLang="en-US" sz="1200" b="1" dirty="0">
                <a:latin typeface="Liberation Sans" pitchFamily="18"/>
                <a:ea typeface="Noto Sans CJK JP" pitchFamily="2"/>
                <a:cs typeface="Noto Sans Devanagari" pitchFamily="2"/>
              </a:rPr>
              <a:t>年</a:t>
            </a:r>
            <a:r>
              <a:rPr lang="en-US" altLang="ja-JP" sz="1200" b="1" dirty="0">
                <a:latin typeface="Liberation Sans" pitchFamily="18"/>
                <a:ea typeface="Noto Sans CJK JP" pitchFamily="2"/>
                <a:cs typeface="Noto Sans Devanagari" pitchFamily="2"/>
              </a:rPr>
              <a:t>12</a:t>
            </a:r>
            <a:r>
              <a:rPr lang="ja-JP" altLang="en-US" sz="1200" b="1" dirty="0">
                <a:latin typeface="Liberation Sans" pitchFamily="18"/>
                <a:ea typeface="Noto Sans CJK JP" pitchFamily="2"/>
                <a:cs typeface="Noto Sans Devanagari" pitchFamily="2"/>
              </a:rPr>
              <a:t>月</a:t>
            </a:r>
            <a:r>
              <a:rPr lang="en-US" altLang="ja-JP" sz="1200" b="1" dirty="0">
                <a:latin typeface="Liberation Sans" pitchFamily="18"/>
                <a:ea typeface="Noto Sans CJK JP" pitchFamily="2"/>
                <a:cs typeface="Noto Sans Devanagari" pitchFamily="2"/>
              </a:rPr>
              <a:t>10</a:t>
            </a:r>
            <a:r>
              <a:rPr lang="ja-JP" altLang="en-US" sz="1200" b="1" dirty="0">
                <a:latin typeface="Liberation Sans" pitchFamily="18"/>
                <a:ea typeface="Noto Sans CJK JP" pitchFamily="2"/>
                <a:cs typeface="Noto Sans Devanagari" pitchFamily="2"/>
              </a:rPr>
              <a:t>日</a:t>
            </a:r>
          </a:p>
          <a:p>
            <a:pPr hangingPunct="0">
              <a:spcBef>
                <a:spcPts val="1440"/>
              </a:spcBef>
              <a:spcAft>
                <a:spcPts val="1200"/>
              </a:spcAft>
              <a:defRPr sz="1000"/>
            </a:pPr>
            <a:r>
              <a:rPr lang="ja-JP" altLang="en-US" sz="1200" b="1" dirty="0">
                <a:latin typeface="Liberation Sans" pitchFamily="18"/>
                <a:ea typeface="Noto Sans CJK JP" pitchFamily="2"/>
                <a:cs typeface="Noto Sans Devanagari" pitchFamily="2"/>
              </a:rPr>
              <a:t>陸軍軍曹による。ジェレミー・クリスプ少佐、米国。陸軍西半球司令部</a:t>
            </a:r>
          </a:p>
          <a:p>
            <a:pPr hangingPunct="0">
              <a:spcBef>
                <a:spcPts val="1440"/>
              </a:spcBef>
              <a:spcAft>
                <a:spcPts val="1200"/>
              </a:spcAft>
              <a:defRPr sz="2200" b="1"/>
            </a:pPr>
            <a:r>
              <a:rPr lang="ja-JP" altLang="en-US" sz="1200" b="1" dirty="0">
                <a:latin typeface="Liberation Sans" pitchFamily="18"/>
                <a:ea typeface="Noto Sans CJK JP" pitchFamily="2"/>
                <a:cs typeface="Noto Sans Devanagari" pitchFamily="2"/>
              </a:rPr>
              <a:t>陸軍が米国を活性化する。歴史的な移行式典における陸軍西半球司令部</a:t>
            </a:r>
          </a:p>
          <a:p>
            <a:pPr hangingPunct="0">
              <a:spcBef>
                <a:spcPts val="1440"/>
              </a:spcBef>
              <a:spcAft>
                <a:spcPts val="1200"/>
              </a:spcAft>
              <a:defRPr sz="1000"/>
            </a:pPr>
            <a:r>
              <a:rPr lang="ja-JP" altLang="en-US" sz="1200" b="1" dirty="0">
                <a:latin typeface="Liberation Sans" pitchFamily="18"/>
                <a:ea typeface="Noto Sans CJK JP" pitchFamily="2"/>
                <a:cs typeface="Noto Sans Devanagari" pitchFamily="2"/>
              </a:rPr>
              <a:t>陸軍は米国を発動した。</a:t>
            </a:r>
            <a:r>
              <a:rPr lang="en-US" altLang="ja-JP" sz="1200" b="1" dirty="0">
                <a:latin typeface="Liberation Sans" pitchFamily="18"/>
                <a:ea typeface="Noto Sans CJK JP" pitchFamily="2"/>
                <a:cs typeface="Noto Sans Devanagari" pitchFamily="2"/>
              </a:rPr>
              <a:t>12</a:t>
            </a:r>
            <a:r>
              <a:rPr lang="ja-JP" altLang="en-US" sz="1200" b="1" dirty="0">
                <a:latin typeface="Liberation Sans" pitchFamily="18"/>
                <a:ea typeface="Noto Sans CJK JP" pitchFamily="2"/>
                <a:cs typeface="Noto Sans Devanagari" pitchFamily="2"/>
              </a:rPr>
              <a:t>月</a:t>
            </a:r>
            <a:r>
              <a:rPr lang="en-US" altLang="ja-JP" sz="1200" b="1" dirty="0">
                <a:latin typeface="Liberation Sans" pitchFamily="18"/>
                <a:ea typeface="Noto Sans CJK JP" pitchFamily="2"/>
                <a:cs typeface="Noto Sans Devanagari" pitchFamily="2"/>
              </a:rPr>
              <a:t>5</a:t>
            </a:r>
            <a:r>
              <a:rPr lang="ja-JP" altLang="en-US" sz="1200" b="1" dirty="0">
                <a:latin typeface="Liberation Sans" pitchFamily="18"/>
                <a:ea typeface="Noto Sans CJK JP" pitchFamily="2"/>
                <a:cs typeface="Noto Sans Devanagari" pitchFamily="2"/>
              </a:rPr>
              <a:t>日にノースカロライナ州フォートブラッグで行われた式典で陸軍西半球司令部 </a:t>
            </a:r>
            <a:r>
              <a:rPr lang="en-US" altLang="ja-JP" sz="1200" b="1" dirty="0">
                <a:latin typeface="Liberation Sans" pitchFamily="18"/>
                <a:ea typeface="Noto Sans CJK JP" pitchFamily="2"/>
                <a:cs typeface="Noto Sans Devanagari" pitchFamily="2"/>
              </a:rPr>
              <a:t>— </a:t>
            </a:r>
            <a:r>
              <a:rPr lang="ja-JP" altLang="en-US" sz="1200" b="1" dirty="0">
                <a:latin typeface="Liberation Sans" pitchFamily="18"/>
                <a:ea typeface="Noto Sans CJK JP" pitchFamily="2"/>
                <a:cs typeface="Noto Sans Devanagari" pitchFamily="2"/>
              </a:rPr>
              <a:t>米国を団結させる。米国陸軍軍司令部。北軍と米国。南陸軍を単一の </a:t>
            </a:r>
            <a:r>
              <a:rPr lang="en-US" altLang="ja-JP" sz="1200" b="1" dirty="0">
                <a:latin typeface="Liberation Sans" pitchFamily="18"/>
                <a:ea typeface="Noto Sans CJK JP" pitchFamily="2"/>
                <a:cs typeface="Noto Sans Devanagari" pitchFamily="2"/>
              </a:rPr>
              <a:t>4 </a:t>
            </a:r>
            <a:r>
              <a:rPr lang="ja-JP" altLang="en-US" sz="1200" b="1" dirty="0">
                <a:latin typeface="Liberation Sans" pitchFamily="18"/>
                <a:ea typeface="Noto Sans CJK JP" pitchFamily="2"/>
                <a:cs typeface="Noto Sans Devanagari" pitchFamily="2"/>
              </a:rPr>
              <a:t>つ星作戦司令部に統合します。この式典は米国のケーシングも記念した。陸軍部隊司令部の旗印と、</a:t>
            </a:r>
            <a:r>
              <a:rPr lang="en-US" altLang="ja-JP" sz="1200" b="1" dirty="0">
                <a:latin typeface="Liberation Sans" pitchFamily="18"/>
                <a:ea typeface="Noto Sans CJK JP" pitchFamily="2"/>
                <a:cs typeface="Noto Sans Devanagari" pitchFamily="2"/>
              </a:rPr>
              <a:t>2022</a:t>
            </a:r>
            <a:r>
              <a:rPr lang="ja-JP" altLang="en-US" sz="1200" b="1" dirty="0">
                <a:latin typeface="Liberation Sans" pitchFamily="18"/>
                <a:ea typeface="Noto Sans CJK JP" pitchFamily="2"/>
                <a:cs typeface="Noto Sans Devanagari" pitchFamily="2"/>
              </a:rPr>
              <a:t>年</a:t>
            </a:r>
            <a:r>
              <a:rPr lang="en-US" altLang="ja-JP" sz="1200" b="1" dirty="0">
                <a:latin typeface="Liberation Sans" pitchFamily="18"/>
                <a:ea typeface="Noto Sans CJK JP" pitchFamily="2"/>
                <a:cs typeface="Noto Sans Devanagari" pitchFamily="2"/>
              </a:rPr>
              <a:t>7</a:t>
            </a:r>
            <a:r>
              <a:rPr lang="ja-JP" altLang="en-US" sz="1200" b="1" dirty="0">
                <a:latin typeface="Liberation Sans" pitchFamily="18"/>
                <a:ea typeface="Noto Sans CJK JP" pitchFamily="2"/>
                <a:cs typeface="Noto Sans Devanagari" pitchFamily="2"/>
              </a:rPr>
              <a:t>月から司令部を率いていた司令官アンドリュー・ポパス陸軍大将の退役。「今日、私たちは何か新しいものになっていますが、</a:t>
            </a:r>
            <a:r>
              <a:rPr lang="en-US" altLang="ja-JP" sz="1200" b="1" dirty="0">
                <a:latin typeface="Liberation Sans" pitchFamily="18"/>
                <a:ea typeface="Noto Sans CJK JP" pitchFamily="2"/>
                <a:cs typeface="Noto Sans Devanagari" pitchFamily="2"/>
              </a:rPr>
              <a:t>[</a:t>
            </a:r>
            <a:r>
              <a:rPr lang="ja-JP" altLang="en-US" sz="1200" b="1" dirty="0">
                <a:latin typeface="Liberation Sans" pitchFamily="18"/>
                <a:ea typeface="Noto Sans CJK JP" pitchFamily="2"/>
                <a:cs typeface="Noto Sans Devanagari" pitchFamily="2"/>
              </a:rPr>
              <a:t>米国。陸軍軍司令部</a:t>
            </a:r>
            <a:r>
              <a:rPr lang="en-US" altLang="ja-JP" sz="1200" b="1" dirty="0">
                <a:latin typeface="Liberation Sans" pitchFamily="18"/>
                <a:ea typeface="Noto Sans CJK JP" pitchFamily="2"/>
                <a:cs typeface="Noto Sans Devanagari" pitchFamily="2"/>
              </a:rPr>
              <a:t>]</a:t>
            </a:r>
            <a:r>
              <a:rPr lang="ja-JP" altLang="en-US" sz="1200" b="1" dirty="0">
                <a:latin typeface="Liberation Sans" pitchFamily="18"/>
                <a:ea typeface="Noto Sans CJK JP" pitchFamily="2"/>
                <a:cs typeface="Noto Sans Devanagari" pitchFamily="2"/>
              </a:rPr>
              <a:t>の即応性、回復力、戦闘力の精神は衰えることはありません。むしろ、その精神は陸軍全体に広がるだろう」と</a:t>
            </a:r>
            <a:r>
              <a:rPr lang="en-US" altLang="ja-JP" sz="1200" b="1" dirty="0">
                <a:latin typeface="Liberation Sans" pitchFamily="18"/>
                <a:ea typeface="Noto Sans CJK JP" pitchFamily="2"/>
                <a:cs typeface="Noto Sans Devanagari" pitchFamily="2"/>
              </a:rPr>
              <a:t>37</a:t>
            </a:r>
            <a:r>
              <a:rPr lang="ja-JP" altLang="en-US" sz="1200" b="1" dirty="0">
                <a:latin typeface="Liberation Sans" pitchFamily="18"/>
                <a:ea typeface="Noto Sans CJK JP" pitchFamily="2"/>
                <a:cs typeface="Noto Sans Devanagari" pitchFamily="2"/>
              </a:rPr>
              <a:t>年以上の勤務を経て退役したポパス氏は語った。陸軍大将。ジョセフ </a:t>
            </a:r>
            <a:r>
              <a:rPr lang="en-US" altLang="ja-JP" sz="1200" b="1" dirty="0">
                <a:latin typeface="Liberation Sans" pitchFamily="18"/>
                <a:ea typeface="Noto Sans CJK JP" pitchFamily="2"/>
                <a:cs typeface="Noto Sans Devanagari" pitchFamily="2"/>
              </a:rPr>
              <a:t>A</a:t>
            </a:r>
            <a:r>
              <a:rPr lang="ja-JP" altLang="en-US" sz="1200" b="1" dirty="0">
                <a:latin typeface="Liberation Sans" pitchFamily="18"/>
                <a:ea typeface="Noto Sans CJK JP" pitchFamily="2"/>
                <a:cs typeface="Noto Sans Devanagari" pitchFamily="2"/>
              </a:rPr>
              <a:t>。ライアンがウェストヘムコムの指揮を執った。彼は以前、陸軍の作戦 計画 訓練担当副参謀長を務めていた。ウェストヘムコムの設立は陸軍の指揮系統を近代化し、作戦の機敏性を向上させるための広範な変革キャンペーンの一環であるため、この式典は陸軍の変革における重要な瞬間となった。新しく設立された司令部は、米国を支援する陸軍のすべての計画、態勢、作戦、戦力投射を監督する作戦戦闘戦域司令部である。北部および南部司令部 </a:t>
            </a:r>
            <a:r>
              <a:rPr lang="en-US" altLang="ja-JP" sz="1200" b="1" dirty="0">
                <a:latin typeface="Liberation Sans" pitchFamily="18"/>
                <a:ea typeface="Noto Sans CJK JP" pitchFamily="2"/>
                <a:cs typeface="Noto Sans Devanagari" pitchFamily="2"/>
              </a:rPr>
              <a:t>— </a:t>
            </a:r>
            <a:r>
              <a:rPr lang="ja-JP" altLang="en-US" sz="1200" b="1" dirty="0">
                <a:latin typeface="Liberation Sans" pitchFamily="18"/>
                <a:ea typeface="Noto Sans CJK JP" pitchFamily="2"/>
                <a:cs typeface="Noto Sans Devanagari" pitchFamily="2"/>
              </a:rPr>
              <a:t>であり、国家戦略的優先事項と一致しています。「西半球司令部は、複雑な時代の課題に効果的に対応できるよう、スピード、柔軟性、関連性を重視して設計されている」と陸軍参謀総長のランディ・ジョージ将軍は述べた。「これらの本部を統合し、劇場を調整することで、プロセスを合理化し、冗長な労力を排除し、人材とリソースを解放します。」 これにより、戦闘編隊をより適切に支援できるようになります。」</a:t>
            </a:r>
            <a:r>
              <a:rPr lang="en-US" altLang="ja-JP" sz="1200" b="1" dirty="0">
                <a:latin typeface="Liberation Sans" pitchFamily="18"/>
                <a:ea typeface="Noto Sans CJK JP" pitchFamily="2"/>
                <a:cs typeface="Noto Sans Devanagari" pitchFamily="2"/>
              </a:rPr>
              <a:t>West-</a:t>
            </a:r>
            <a:r>
              <a:rPr lang="en-US" altLang="ja-JP" sz="1200" b="1" dirty="0" err="1">
                <a:latin typeface="Liberation Sans" pitchFamily="18"/>
                <a:ea typeface="Noto Sans CJK JP" pitchFamily="2"/>
                <a:cs typeface="Noto Sans Devanagari" pitchFamily="2"/>
              </a:rPr>
              <a:t>Hemcom</a:t>
            </a:r>
            <a:r>
              <a:rPr lang="en-US" altLang="ja-JP" sz="1200" b="1" dirty="0">
                <a:latin typeface="Liberation Sans" pitchFamily="18"/>
                <a:ea typeface="Noto Sans CJK JP" pitchFamily="2"/>
                <a:cs typeface="Noto Sans Devanagari" pitchFamily="2"/>
              </a:rPr>
              <a:t> </a:t>
            </a:r>
            <a:r>
              <a:rPr lang="ja-JP" altLang="en-US" sz="1200" b="1" dirty="0">
                <a:latin typeface="Liberation Sans" pitchFamily="18"/>
                <a:ea typeface="Noto Sans CJK JP" pitchFamily="2"/>
                <a:cs typeface="Noto Sans Devanagari" pitchFamily="2"/>
              </a:rPr>
              <a:t>は米国の国内対応能力を統合します。北軍、米国の地域関与の専門知識。南軍と米国による大規模な即応監視。陸軍 部隊 司令部。この統合により、途切れることのない即応性、迅速な戦力生成、国土防衛と民間支援における専門知識が実現します。また、これにより陸軍は危機により迅速に対応し、強力な軍事同盟を構築し続けることが可能になります。「今日は単なる指揮交代式以上のものだ」とポパス氏は語った。「これは、</a:t>
            </a:r>
            <a:r>
              <a:rPr lang="en-US" altLang="ja-JP" sz="1200" b="1" dirty="0">
                <a:latin typeface="Liberation Sans" pitchFamily="18"/>
                <a:ea typeface="Noto Sans CJK JP" pitchFamily="2"/>
                <a:cs typeface="Noto Sans Devanagari" pitchFamily="2"/>
              </a:rPr>
              <a:t>3</a:t>
            </a:r>
            <a:r>
              <a:rPr lang="ja-JP" altLang="en-US" sz="1200" b="1" dirty="0">
                <a:latin typeface="Liberation Sans" pitchFamily="18"/>
                <a:ea typeface="Noto Sans CJK JP" pitchFamily="2"/>
                <a:cs typeface="Noto Sans Devanagari" pitchFamily="2"/>
              </a:rPr>
              <a:t>つの強力な陸軍司令部を、国の最優先事項に直面する</a:t>
            </a:r>
            <a:r>
              <a:rPr lang="en-US" altLang="ja-JP" sz="1200" b="1" dirty="0">
                <a:latin typeface="Liberation Sans" pitchFamily="18"/>
                <a:ea typeface="Noto Sans CJK JP" pitchFamily="2"/>
                <a:cs typeface="Noto Sans Devanagari" pitchFamily="2"/>
              </a:rPr>
              <a:t>1</a:t>
            </a:r>
            <a:r>
              <a:rPr lang="ja-JP" altLang="en-US" sz="1200" b="1" dirty="0">
                <a:latin typeface="Liberation Sans" pitchFamily="18"/>
                <a:ea typeface="Noto Sans CJK JP" pitchFamily="2"/>
                <a:cs typeface="Noto Sans Devanagari" pitchFamily="2"/>
              </a:rPr>
              <a:t>つの作戦上の地域を越えたチームに統合するための大きな一歩である。」</a:t>
            </a:r>
            <a:br>
              <a:rPr lang="en-US" altLang="ja-JP" sz="1200" b="1" dirty="0">
                <a:latin typeface="Liberation Sans" pitchFamily="18"/>
                <a:ea typeface="Noto Sans CJK JP" pitchFamily="2"/>
                <a:cs typeface="Noto Sans Devanagari" pitchFamily="2"/>
              </a:rPr>
            </a:br>
            <a:r>
              <a:rPr lang="en-US" altLang="ja-JP" sz="1200" b="1" dirty="0">
                <a:latin typeface="Liberation Sans" pitchFamily="18"/>
                <a:ea typeface="Noto Sans CJK JP" pitchFamily="2"/>
                <a:cs typeface="Noto Sans Devanagari" pitchFamily="2"/>
              </a:rPr>
              <a:t>West-</a:t>
            </a:r>
            <a:r>
              <a:rPr lang="en-US" altLang="ja-JP" sz="1200" b="1" dirty="0" err="1">
                <a:latin typeface="Liberation Sans" pitchFamily="18"/>
                <a:ea typeface="Noto Sans CJK JP" pitchFamily="2"/>
                <a:cs typeface="Noto Sans Devanagari" pitchFamily="2"/>
              </a:rPr>
              <a:t>Hemcom</a:t>
            </a:r>
            <a:r>
              <a:rPr lang="en-US" altLang="ja-JP" sz="1200" b="1" dirty="0">
                <a:latin typeface="Liberation Sans" pitchFamily="18"/>
                <a:ea typeface="Noto Sans CJK JP" pitchFamily="2"/>
                <a:cs typeface="Noto Sans Devanagari" pitchFamily="2"/>
              </a:rPr>
              <a:t> </a:t>
            </a:r>
            <a:r>
              <a:rPr lang="ja-JP" altLang="en-US" sz="1200" b="1" dirty="0">
                <a:latin typeface="Liberation Sans" pitchFamily="18"/>
                <a:ea typeface="Noto Sans CJK JP" pitchFamily="2"/>
                <a:cs typeface="Noto Sans Devanagari" pitchFamily="2"/>
              </a:rPr>
              <a:t>の活性化は、条件ベースの変革の第一歩です。</a:t>
            </a:r>
            <a:r>
              <a:rPr lang="en-US" altLang="ja-JP" sz="1200" b="1" dirty="0">
                <a:latin typeface="Liberation Sans" pitchFamily="18"/>
                <a:ea typeface="Noto Sans CJK JP" pitchFamily="2"/>
                <a:cs typeface="Noto Sans Devanagari" pitchFamily="2"/>
              </a:rPr>
              <a:t>2026</a:t>
            </a:r>
            <a:r>
              <a:rPr lang="ja-JP" altLang="en-US" sz="1200" b="1" dirty="0">
                <a:latin typeface="Liberation Sans" pitchFamily="18"/>
                <a:ea typeface="Noto Sans CJK JP" pitchFamily="2"/>
                <a:cs typeface="Noto Sans Devanagari" pitchFamily="2"/>
              </a:rPr>
              <a:t>年</a:t>
            </a:r>
            <a:r>
              <a:rPr lang="en-US" altLang="ja-JP" sz="1200" b="1" dirty="0">
                <a:latin typeface="Liberation Sans" pitchFamily="18"/>
                <a:ea typeface="Noto Sans CJK JP" pitchFamily="2"/>
                <a:cs typeface="Noto Sans Devanagari" pitchFamily="2"/>
              </a:rPr>
              <a:t>2</a:t>
            </a:r>
            <a:r>
              <a:rPr lang="ja-JP" altLang="en-US" sz="1200" b="1" dirty="0">
                <a:latin typeface="Liberation Sans" pitchFamily="18"/>
                <a:ea typeface="Noto Sans CJK JP" pitchFamily="2"/>
                <a:cs typeface="Noto Sans Devanagari" pitchFamily="2"/>
              </a:rPr>
              <a:t>月までに、新しい司令部は当初の作戦能力に達し、戦域陸軍の権限と責任を受け入れる準備としてサウスコムとノースコムに割り当てられる予定だ。初期の作戦能力に続いて、米国。北軍と米国。南軍は不活性化するだろう。すべての条件が満たされれば、</a:t>
            </a:r>
            <a:r>
              <a:rPr lang="en-US" altLang="ja-JP" sz="1200" b="1" dirty="0">
                <a:latin typeface="Liberation Sans" pitchFamily="18"/>
                <a:ea typeface="Noto Sans CJK JP" pitchFamily="2"/>
                <a:cs typeface="Noto Sans Devanagari" pitchFamily="2"/>
              </a:rPr>
              <a:t>west-</a:t>
            </a:r>
            <a:r>
              <a:rPr lang="en-US" altLang="ja-JP" sz="1200" b="1" dirty="0" err="1">
                <a:latin typeface="Liberation Sans" pitchFamily="18"/>
                <a:ea typeface="Noto Sans CJK JP" pitchFamily="2"/>
                <a:cs typeface="Noto Sans Devanagari" pitchFamily="2"/>
              </a:rPr>
              <a:t>hemcom</a:t>
            </a:r>
            <a:r>
              <a:rPr lang="en-US" altLang="ja-JP" sz="1200" b="1" dirty="0">
                <a:latin typeface="Liberation Sans" pitchFamily="18"/>
                <a:ea typeface="Noto Sans CJK JP" pitchFamily="2"/>
                <a:cs typeface="Noto Sans Devanagari" pitchFamily="2"/>
              </a:rPr>
              <a:t> </a:t>
            </a:r>
            <a:r>
              <a:rPr lang="ja-JP" altLang="en-US" sz="1200" b="1" dirty="0">
                <a:latin typeface="Liberation Sans" pitchFamily="18"/>
                <a:ea typeface="Noto Sans CJK JP" pitchFamily="2"/>
                <a:cs typeface="Noto Sans Devanagari" pitchFamily="2"/>
              </a:rPr>
              <a:t>は </a:t>
            </a:r>
            <a:r>
              <a:rPr lang="en-US" altLang="ja-JP" sz="1200" b="1" dirty="0">
                <a:latin typeface="Liberation Sans" pitchFamily="18"/>
                <a:ea typeface="Noto Sans CJK JP" pitchFamily="2"/>
                <a:cs typeface="Noto Sans Devanagari" pitchFamily="2"/>
              </a:rPr>
              <a:t>2026 </a:t>
            </a:r>
            <a:r>
              <a:rPr lang="ja-JP" altLang="en-US" sz="1200" b="1" dirty="0">
                <a:latin typeface="Liberation Sans" pitchFamily="18"/>
                <a:ea typeface="Noto Sans CJK JP" pitchFamily="2"/>
                <a:cs typeface="Noto Sans Devanagari" pitchFamily="2"/>
              </a:rPr>
              <a:t>年夏までに完全な運用能力に達する予定です。ライアン氏は「今日、我々は陸軍の豊かな変革の歴史</a:t>
            </a:r>
            <a:r>
              <a:rPr lang="en-US" altLang="ja-JP" sz="1200" b="1" dirty="0">
                <a:latin typeface="Liberation Sans" pitchFamily="18"/>
                <a:ea typeface="Noto Sans CJK JP" pitchFamily="2"/>
                <a:cs typeface="Noto Sans Devanagari" pitchFamily="2"/>
              </a:rPr>
              <a:t>—</a:t>
            </a:r>
            <a:r>
              <a:rPr lang="ja-JP" altLang="en-US" sz="1200" b="1" dirty="0">
                <a:latin typeface="Liberation Sans" pitchFamily="18"/>
                <a:ea typeface="Noto Sans CJK JP" pitchFamily="2"/>
                <a:cs typeface="Noto Sans Devanagari" pitchFamily="2"/>
              </a:rPr>
              <a:t>軍司令部、北軍、南軍の統合</a:t>
            </a:r>
            <a:r>
              <a:rPr lang="en-US" altLang="ja-JP" sz="1200" b="1" dirty="0">
                <a:latin typeface="Liberation Sans" pitchFamily="18"/>
                <a:ea typeface="Noto Sans CJK JP" pitchFamily="2"/>
                <a:cs typeface="Noto Sans Devanagari" pitchFamily="2"/>
              </a:rPr>
              <a:t>—</a:t>
            </a:r>
            <a:r>
              <a:rPr lang="ja-JP" altLang="en-US" sz="1200" b="1" dirty="0">
                <a:latin typeface="Liberation Sans" pitchFamily="18"/>
                <a:ea typeface="Noto Sans CJK JP" pitchFamily="2"/>
                <a:cs typeface="Noto Sans Devanagari" pitchFamily="2"/>
              </a:rPr>
              <a:t>を経て、アメリカ陸軍西半球司令部を形成し続けている」と述べた。「陸軍はこの変革に巨額の投資を行っており、重要で効果的かつ歴史的に有能な</a:t>
            </a:r>
            <a:r>
              <a:rPr lang="en-US" altLang="ja-JP" sz="1200" b="1" dirty="0">
                <a:latin typeface="Liberation Sans" pitchFamily="18"/>
                <a:ea typeface="Noto Sans CJK JP" pitchFamily="2"/>
                <a:cs typeface="Noto Sans Devanagari" pitchFamily="2"/>
              </a:rPr>
              <a:t>3</a:t>
            </a:r>
            <a:r>
              <a:rPr lang="ja-JP" altLang="en-US" sz="1200" b="1" dirty="0">
                <a:latin typeface="Liberation Sans" pitchFamily="18"/>
                <a:ea typeface="Noto Sans CJK JP" pitchFamily="2"/>
                <a:cs typeface="Noto Sans Devanagari" pitchFamily="2"/>
              </a:rPr>
              <a:t>つの司令部を</a:t>
            </a:r>
            <a:r>
              <a:rPr lang="en-US" altLang="ja-JP" sz="1200" b="1" dirty="0">
                <a:latin typeface="Liberation Sans" pitchFamily="18"/>
                <a:ea typeface="Noto Sans CJK JP" pitchFamily="2"/>
                <a:cs typeface="Noto Sans Devanagari" pitchFamily="2"/>
              </a:rPr>
              <a:t>1</a:t>
            </a:r>
            <a:r>
              <a:rPr lang="ja-JP" altLang="en-US" sz="1200" b="1" dirty="0">
                <a:latin typeface="Liberation Sans" pitchFamily="18"/>
                <a:ea typeface="Noto Sans CJK JP" pitchFamily="2"/>
                <a:cs typeface="Noto Sans Devanagari" pitchFamily="2"/>
              </a:rPr>
              <a:t>つに統合している。」 その投資から利益を得るのは私たちの責任です。」</a:t>
            </a:r>
            <a:endParaRPr lang="en-US" altLang="ja-JP" sz="1200" b="1" dirty="0">
              <a:latin typeface="Liberation Sans" pitchFamily="18"/>
              <a:ea typeface="Noto Sans CJK JP" pitchFamily="2"/>
              <a:cs typeface="Noto Sans Devanagari" pitchFamily="2"/>
            </a:endParaRPr>
          </a:p>
          <a:p>
            <a:pPr rtl="0"/>
            <a:endParaRPr lang="en-US" altLang="ja-JP" dirty="0"/>
          </a:p>
        </p:txBody>
      </p:sp>
    </p:spTree>
    <p:extLst>
      <p:ext uri="{BB962C8B-B14F-4D97-AF65-F5344CB8AC3E}">
        <p14:creationId xmlns:p14="http://schemas.microsoft.com/office/powerpoint/2010/main" val="1131210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1FE6E-7E64-D47D-8E48-AFFFF13328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BDC51E-89D7-0A1C-2471-2B584A58904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FA9D70-7E7A-9637-EC59-43EDC525996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8537E5F-F080-6248-DA0E-FDAF35F242C4}"/>
              </a:ext>
            </a:extLst>
          </p:cNvPr>
          <p:cNvSpPr>
            <a:spLocks noGrp="1"/>
          </p:cNvSpPr>
          <p:nvPr>
            <p:ph type="sldNum" sz="quarter" idx="5"/>
          </p:nvPr>
        </p:nvSpPr>
        <p:spPr/>
        <p:txBody>
          <a:bodyPr/>
          <a:lstStyle/>
          <a:p>
            <a:fld id="{BE197C03-FCF9-462E-AF0F-9B8ABECAF5B1}" type="slidenum">
              <a:rPr kumimoji="1" lang="ja-JP" altLang="en-US" smtClean="0"/>
              <a:t>22</a:t>
            </a:fld>
            <a:endParaRPr kumimoji="1" lang="ja-JP" altLang="en-US"/>
          </a:p>
        </p:txBody>
      </p:sp>
    </p:spTree>
    <p:extLst>
      <p:ext uri="{BB962C8B-B14F-4D97-AF65-F5344CB8AC3E}">
        <p14:creationId xmlns:p14="http://schemas.microsoft.com/office/powerpoint/2010/main" val="742080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ADC1-7F8D-10C7-739F-F67D969221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8D27EE5-90A6-4417-F327-E2B1AE0D2F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0C3528-61D8-4AF1-00FD-5073269B314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F0FF32E-39CC-28E9-27F4-75E750D2BE85}"/>
              </a:ext>
            </a:extLst>
          </p:cNvPr>
          <p:cNvSpPr>
            <a:spLocks noGrp="1"/>
          </p:cNvSpPr>
          <p:nvPr>
            <p:ph type="sldNum" sz="quarter" idx="5"/>
          </p:nvPr>
        </p:nvSpPr>
        <p:spPr/>
        <p:txBody>
          <a:bodyPr/>
          <a:lstStyle/>
          <a:p>
            <a:fld id="{BE197C03-FCF9-462E-AF0F-9B8ABECAF5B1}" type="slidenum">
              <a:rPr kumimoji="1" lang="ja-JP" altLang="en-US" smtClean="0"/>
              <a:t>23</a:t>
            </a:fld>
            <a:endParaRPr kumimoji="1" lang="ja-JP" altLang="en-US"/>
          </a:p>
        </p:txBody>
      </p:sp>
    </p:spTree>
    <p:extLst>
      <p:ext uri="{BB962C8B-B14F-4D97-AF65-F5344CB8AC3E}">
        <p14:creationId xmlns:p14="http://schemas.microsoft.com/office/powerpoint/2010/main" val="2418114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EF24B-AD82-E788-622A-B1B1753EF2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6A2468-6545-EEF0-E103-E2005912B84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835A999-4675-022A-527A-ABA8F779888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65D5A3D-0923-A705-EF0A-BEF80EF42820}"/>
              </a:ext>
            </a:extLst>
          </p:cNvPr>
          <p:cNvSpPr>
            <a:spLocks noGrp="1"/>
          </p:cNvSpPr>
          <p:nvPr>
            <p:ph type="sldNum" sz="quarter" idx="5"/>
          </p:nvPr>
        </p:nvSpPr>
        <p:spPr/>
        <p:txBody>
          <a:bodyPr/>
          <a:lstStyle/>
          <a:p>
            <a:fld id="{BE197C03-FCF9-462E-AF0F-9B8ABECAF5B1}" type="slidenum">
              <a:rPr kumimoji="1" lang="ja-JP" altLang="en-US" smtClean="0"/>
              <a:t>24</a:t>
            </a:fld>
            <a:endParaRPr kumimoji="1" lang="ja-JP" altLang="en-US"/>
          </a:p>
        </p:txBody>
      </p:sp>
    </p:spTree>
    <p:extLst>
      <p:ext uri="{BB962C8B-B14F-4D97-AF65-F5344CB8AC3E}">
        <p14:creationId xmlns:p14="http://schemas.microsoft.com/office/powerpoint/2010/main" val="271274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F6CBF-C6D3-B529-DE68-A04FF1B642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DD5AF5-2F27-62A7-D794-B674EBB5809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7BD672-A2BF-7A7F-8CAC-04DB9D27592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FCD0DE4-9C7A-5973-1BFC-68872535983B}"/>
              </a:ext>
            </a:extLst>
          </p:cNvPr>
          <p:cNvSpPr>
            <a:spLocks noGrp="1"/>
          </p:cNvSpPr>
          <p:nvPr>
            <p:ph type="sldNum" sz="quarter" idx="5"/>
          </p:nvPr>
        </p:nvSpPr>
        <p:spPr/>
        <p:txBody>
          <a:bodyPr/>
          <a:lstStyle/>
          <a:p>
            <a:fld id="{BE197C03-FCF9-462E-AF0F-9B8ABECAF5B1}" type="slidenum">
              <a:rPr kumimoji="1" lang="ja-JP" altLang="en-US" smtClean="0"/>
              <a:t>25</a:t>
            </a:fld>
            <a:endParaRPr kumimoji="1" lang="ja-JP" altLang="en-US"/>
          </a:p>
        </p:txBody>
      </p:sp>
    </p:spTree>
    <p:extLst>
      <p:ext uri="{BB962C8B-B14F-4D97-AF65-F5344CB8AC3E}">
        <p14:creationId xmlns:p14="http://schemas.microsoft.com/office/powerpoint/2010/main" val="4276076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94143-467A-FC4F-33E6-2B17852D463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C6FDEB-197C-6EE7-320F-F3D44265B9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D35450-0B9B-DC82-A997-C0EA9EC9B88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C807709-1E90-2932-E0FA-32991C0F3ACB}"/>
              </a:ext>
            </a:extLst>
          </p:cNvPr>
          <p:cNvSpPr>
            <a:spLocks noGrp="1"/>
          </p:cNvSpPr>
          <p:nvPr>
            <p:ph type="sldNum" sz="quarter" idx="5"/>
          </p:nvPr>
        </p:nvSpPr>
        <p:spPr/>
        <p:txBody>
          <a:bodyPr/>
          <a:lstStyle/>
          <a:p>
            <a:fld id="{BE197C03-FCF9-462E-AF0F-9B8ABECAF5B1}" type="slidenum">
              <a:rPr kumimoji="1" lang="ja-JP" altLang="en-US" smtClean="0"/>
              <a:t>26</a:t>
            </a:fld>
            <a:endParaRPr kumimoji="1" lang="ja-JP" altLang="en-US"/>
          </a:p>
        </p:txBody>
      </p:sp>
    </p:spTree>
    <p:extLst>
      <p:ext uri="{BB962C8B-B14F-4D97-AF65-F5344CB8AC3E}">
        <p14:creationId xmlns:p14="http://schemas.microsoft.com/office/powerpoint/2010/main" val="934699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3EEB-6503-CAAF-9EEE-D1F783D918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8B3167-FB38-2F1D-C371-932D19DC29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F6708C5-B325-5AB5-5354-AC3E39F1F1C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E7010D-B82B-099F-5E8F-DA9F77413BE9}"/>
              </a:ext>
            </a:extLst>
          </p:cNvPr>
          <p:cNvSpPr>
            <a:spLocks noGrp="1"/>
          </p:cNvSpPr>
          <p:nvPr>
            <p:ph type="sldNum" sz="quarter" idx="5"/>
          </p:nvPr>
        </p:nvSpPr>
        <p:spPr/>
        <p:txBody>
          <a:bodyPr/>
          <a:lstStyle/>
          <a:p>
            <a:fld id="{BE197C03-FCF9-462E-AF0F-9B8ABECAF5B1}" type="slidenum">
              <a:rPr kumimoji="1" lang="ja-JP" altLang="en-US" smtClean="0"/>
              <a:t>27</a:t>
            </a:fld>
            <a:endParaRPr kumimoji="1" lang="ja-JP" altLang="en-US"/>
          </a:p>
        </p:txBody>
      </p:sp>
    </p:spTree>
    <p:extLst>
      <p:ext uri="{BB962C8B-B14F-4D97-AF65-F5344CB8AC3E}">
        <p14:creationId xmlns:p14="http://schemas.microsoft.com/office/powerpoint/2010/main" val="362631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C9D1-B9D8-1AB6-22AC-4F18AC4684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7EC0E5-50D8-0A75-2E69-2282838539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C3D399-BF77-1BF3-22A2-BF08AEEBB2A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2E4558F-5637-CA08-FE7C-1398276A8FC3}"/>
              </a:ext>
            </a:extLst>
          </p:cNvPr>
          <p:cNvSpPr>
            <a:spLocks noGrp="1"/>
          </p:cNvSpPr>
          <p:nvPr>
            <p:ph type="sldNum" sz="quarter" idx="5"/>
          </p:nvPr>
        </p:nvSpPr>
        <p:spPr/>
        <p:txBody>
          <a:bodyPr/>
          <a:lstStyle/>
          <a:p>
            <a:fld id="{BE197C03-FCF9-462E-AF0F-9B8ABECAF5B1}" type="slidenum">
              <a:rPr kumimoji="1" lang="ja-JP" altLang="en-US" smtClean="0"/>
              <a:t>28</a:t>
            </a:fld>
            <a:endParaRPr kumimoji="1" lang="ja-JP" altLang="en-US"/>
          </a:p>
        </p:txBody>
      </p:sp>
    </p:spTree>
    <p:extLst>
      <p:ext uri="{BB962C8B-B14F-4D97-AF65-F5344CB8AC3E}">
        <p14:creationId xmlns:p14="http://schemas.microsoft.com/office/powerpoint/2010/main" val="870187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E08F-360D-89E6-ABAE-244E519D6F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A675D2D-6EDB-496A-AFB1-EC4856AD3F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B1485D-85FD-AFA1-50D4-4EFA955D03C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85C910C-D1C1-426C-365B-2618D691FF64}"/>
              </a:ext>
            </a:extLst>
          </p:cNvPr>
          <p:cNvSpPr>
            <a:spLocks noGrp="1"/>
          </p:cNvSpPr>
          <p:nvPr>
            <p:ph type="sldNum" sz="quarter" idx="5"/>
          </p:nvPr>
        </p:nvSpPr>
        <p:spPr/>
        <p:txBody>
          <a:bodyPr/>
          <a:lstStyle/>
          <a:p>
            <a:fld id="{BE197C03-FCF9-462E-AF0F-9B8ABECAF5B1}" type="slidenum">
              <a:rPr kumimoji="1" lang="ja-JP" altLang="en-US" smtClean="0"/>
              <a:t>29</a:t>
            </a:fld>
            <a:endParaRPr kumimoji="1" lang="ja-JP" altLang="en-US"/>
          </a:p>
        </p:txBody>
      </p:sp>
    </p:spTree>
    <p:extLst>
      <p:ext uri="{BB962C8B-B14F-4D97-AF65-F5344CB8AC3E}">
        <p14:creationId xmlns:p14="http://schemas.microsoft.com/office/powerpoint/2010/main" val="290040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1F4AB-BB12-02EE-CCBE-64AA93A031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AF494C-1276-A108-B948-882A5D8646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D21351-D14C-5E22-F0D1-5106EB42E7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767EF3A-FFEC-852C-39A9-1DC6BB9C3D02}"/>
              </a:ext>
            </a:extLst>
          </p:cNvPr>
          <p:cNvSpPr>
            <a:spLocks noGrp="1"/>
          </p:cNvSpPr>
          <p:nvPr>
            <p:ph type="sldNum" sz="quarter" idx="5"/>
          </p:nvPr>
        </p:nvSpPr>
        <p:spPr/>
        <p:txBody>
          <a:bodyPr/>
          <a:lstStyle/>
          <a:p>
            <a:fld id="{BE197C03-FCF9-462E-AF0F-9B8ABECAF5B1}" type="slidenum">
              <a:rPr kumimoji="1" lang="ja-JP" altLang="en-US" smtClean="0"/>
              <a:t>3</a:t>
            </a:fld>
            <a:endParaRPr kumimoji="1" lang="ja-JP" altLang="en-US"/>
          </a:p>
        </p:txBody>
      </p:sp>
    </p:spTree>
    <p:extLst>
      <p:ext uri="{BB962C8B-B14F-4D97-AF65-F5344CB8AC3E}">
        <p14:creationId xmlns:p14="http://schemas.microsoft.com/office/powerpoint/2010/main" val="77366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CC4E3-807B-592B-4E57-4C862EE99B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19AF95-162E-7FBD-C4A1-304580537F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84EE549-405F-2D1E-8A91-FE43036810A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22839A4-71F0-BBCC-D36F-A325FD19C49A}"/>
              </a:ext>
            </a:extLst>
          </p:cNvPr>
          <p:cNvSpPr>
            <a:spLocks noGrp="1"/>
          </p:cNvSpPr>
          <p:nvPr>
            <p:ph type="sldNum" sz="quarter" idx="5"/>
          </p:nvPr>
        </p:nvSpPr>
        <p:spPr/>
        <p:txBody>
          <a:bodyPr/>
          <a:lstStyle/>
          <a:p>
            <a:fld id="{BE197C03-FCF9-462E-AF0F-9B8ABECAF5B1}" type="slidenum">
              <a:rPr kumimoji="1" lang="ja-JP" altLang="en-US" smtClean="0"/>
              <a:t>30</a:t>
            </a:fld>
            <a:endParaRPr kumimoji="1" lang="ja-JP" altLang="en-US"/>
          </a:p>
        </p:txBody>
      </p:sp>
    </p:spTree>
    <p:extLst>
      <p:ext uri="{BB962C8B-B14F-4D97-AF65-F5344CB8AC3E}">
        <p14:creationId xmlns:p14="http://schemas.microsoft.com/office/powerpoint/2010/main" val="758862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EA7C7-D2E4-1917-15AB-F49E2322AE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16EC9E-9469-2AAF-35B6-8337B619AD3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4FA96AF-7ADF-0866-C65B-388497AEE31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7E68B6A-CFDB-9193-7478-45BE92F76258}"/>
              </a:ext>
            </a:extLst>
          </p:cNvPr>
          <p:cNvSpPr>
            <a:spLocks noGrp="1"/>
          </p:cNvSpPr>
          <p:nvPr>
            <p:ph type="sldNum" sz="quarter" idx="5"/>
          </p:nvPr>
        </p:nvSpPr>
        <p:spPr/>
        <p:txBody>
          <a:bodyPr/>
          <a:lstStyle/>
          <a:p>
            <a:fld id="{BE197C03-FCF9-462E-AF0F-9B8ABECAF5B1}" type="slidenum">
              <a:rPr kumimoji="1" lang="ja-JP" altLang="en-US" smtClean="0"/>
              <a:t>31</a:t>
            </a:fld>
            <a:endParaRPr kumimoji="1" lang="ja-JP" altLang="en-US"/>
          </a:p>
        </p:txBody>
      </p:sp>
    </p:spTree>
    <p:extLst>
      <p:ext uri="{BB962C8B-B14F-4D97-AF65-F5344CB8AC3E}">
        <p14:creationId xmlns:p14="http://schemas.microsoft.com/office/powerpoint/2010/main" val="1954287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2E04-7665-33E0-FB25-2F85578DB9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D99EB2-BD20-F0B6-09B8-178BB18066D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A02D91-E924-C094-E772-A70CA23503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9DB2FC0-0F65-6153-3169-8C2C3931EE8F}"/>
              </a:ext>
            </a:extLst>
          </p:cNvPr>
          <p:cNvSpPr>
            <a:spLocks noGrp="1"/>
          </p:cNvSpPr>
          <p:nvPr>
            <p:ph type="sldNum" sz="quarter" idx="5"/>
          </p:nvPr>
        </p:nvSpPr>
        <p:spPr/>
        <p:txBody>
          <a:bodyPr/>
          <a:lstStyle/>
          <a:p>
            <a:fld id="{BE197C03-FCF9-462E-AF0F-9B8ABECAF5B1}" type="slidenum">
              <a:rPr kumimoji="1" lang="ja-JP" altLang="en-US" smtClean="0"/>
              <a:t>32</a:t>
            </a:fld>
            <a:endParaRPr kumimoji="1" lang="ja-JP" altLang="en-US"/>
          </a:p>
        </p:txBody>
      </p:sp>
    </p:spTree>
    <p:extLst>
      <p:ext uri="{BB962C8B-B14F-4D97-AF65-F5344CB8AC3E}">
        <p14:creationId xmlns:p14="http://schemas.microsoft.com/office/powerpoint/2010/main" val="3190024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45C70-59FF-5B67-2028-C901B168F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860D5A-0931-597F-9553-32F9FEECE7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4FABE3-9B3E-75CB-0644-901E84BC2D3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D990FB9-AC9E-60D6-B7EF-7C6A7427EE1C}"/>
              </a:ext>
            </a:extLst>
          </p:cNvPr>
          <p:cNvSpPr>
            <a:spLocks noGrp="1"/>
          </p:cNvSpPr>
          <p:nvPr>
            <p:ph type="sldNum" sz="quarter" idx="5"/>
          </p:nvPr>
        </p:nvSpPr>
        <p:spPr/>
        <p:txBody>
          <a:bodyPr/>
          <a:lstStyle/>
          <a:p>
            <a:fld id="{BE197C03-FCF9-462E-AF0F-9B8ABECAF5B1}" type="slidenum">
              <a:rPr kumimoji="1" lang="ja-JP" altLang="en-US" smtClean="0"/>
              <a:t>33</a:t>
            </a:fld>
            <a:endParaRPr kumimoji="1" lang="ja-JP" altLang="en-US"/>
          </a:p>
        </p:txBody>
      </p:sp>
    </p:spTree>
    <p:extLst>
      <p:ext uri="{BB962C8B-B14F-4D97-AF65-F5344CB8AC3E}">
        <p14:creationId xmlns:p14="http://schemas.microsoft.com/office/powerpoint/2010/main" val="3878106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D2582-454B-A165-24D7-36C494412A8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94620D-0BA7-4A88-911C-5EEE116476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511F13-95F3-DF24-AE59-AF99F090462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5673FAE-92BD-5573-ED48-6964A2FC7385}"/>
              </a:ext>
            </a:extLst>
          </p:cNvPr>
          <p:cNvSpPr>
            <a:spLocks noGrp="1"/>
          </p:cNvSpPr>
          <p:nvPr>
            <p:ph type="sldNum" sz="quarter" idx="5"/>
          </p:nvPr>
        </p:nvSpPr>
        <p:spPr/>
        <p:txBody>
          <a:bodyPr/>
          <a:lstStyle/>
          <a:p>
            <a:fld id="{BE197C03-FCF9-462E-AF0F-9B8ABECAF5B1}" type="slidenum">
              <a:rPr kumimoji="1" lang="ja-JP" altLang="en-US" smtClean="0"/>
              <a:t>34</a:t>
            </a:fld>
            <a:endParaRPr kumimoji="1" lang="ja-JP" altLang="en-US"/>
          </a:p>
        </p:txBody>
      </p:sp>
    </p:spTree>
    <p:extLst>
      <p:ext uri="{BB962C8B-B14F-4D97-AF65-F5344CB8AC3E}">
        <p14:creationId xmlns:p14="http://schemas.microsoft.com/office/powerpoint/2010/main" val="1622810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EF5B2-E59B-3A67-AADE-1E5FF0B0CC5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08F8678-9D96-666F-D7C8-E72FEC1BF2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1C8E87-9C78-FE14-7B3B-B99C4224CF1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A234731-EBDE-DF04-7BDA-01D1210B74AF}"/>
              </a:ext>
            </a:extLst>
          </p:cNvPr>
          <p:cNvSpPr>
            <a:spLocks noGrp="1"/>
          </p:cNvSpPr>
          <p:nvPr>
            <p:ph type="sldNum" sz="quarter" idx="5"/>
          </p:nvPr>
        </p:nvSpPr>
        <p:spPr/>
        <p:txBody>
          <a:bodyPr/>
          <a:lstStyle/>
          <a:p>
            <a:fld id="{BE197C03-FCF9-462E-AF0F-9B8ABECAF5B1}" type="slidenum">
              <a:rPr kumimoji="1" lang="ja-JP" altLang="en-US" smtClean="0"/>
              <a:t>35</a:t>
            </a:fld>
            <a:endParaRPr kumimoji="1" lang="ja-JP" altLang="en-US"/>
          </a:p>
        </p:txBody>
      </p:sp>
    </p:spTree>
    <p:extLst>
      <p:ext uri="{BB962C8B-B14F-4D97-AF65-F5344CB8AC3E}">
        <p14:creationId xmlns:p14="http://schemas.microsoft.com/office/powerpoint/2010/main" val="1979324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0117-384A-D584-FE3D-E48EC1D654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B962B3-24AB-0E4F-2A2A-DE2148A996A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73FB0F-4A96-8FF7-7AD8-F2973061E47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BA46541-EE5F-427A-DE7B-9785E94927AB}"/>
              </a:ext>
            </a:extLst>
          </p:cNvPr>
          <p:cNvSpPr>
            <a:spLocks noGrp="1"/>
          </p:cNvSpPr>
          <p:nvPr>
            <p:ph type="sldNum" sz="quarter" idx="5"/>
          </p:nvPr>
        </p:nvSpPr>
        <p:spPr/>
        <p:txBody>
          <a:bodyPr/>
          <a:lstStyle/>
          <a:p>
            <a:fld id="{BE197C03-FCF9-462E-AF0F-9B8ABECAF5B1}" type="slidenum">
              <a:rPr kumimoji="1" lang="ja-JP" altLang="en-US" smtClean="0"/>
              <a:t>36</a:t>
            </a:fld>
            <a:endParaRPr kumimoji="1" lang="ja-JP" altLang="en-US"/>
          </a:p>
        </p:txBody>
      </p:sp>
    </p:spTree>
    <p:extLst>
      <p:ext uri="{BB962C8B-B14F-4D97-AF65-F5344CB8AC3E}">
        <p14:creationId xmlns:p14="http://schemas.microsoft.com/office/powerpoint/2010/main" val="3760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A3696-3761-2265-2769-F2870BEC7A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01397F-09C5-38C0-63A6-D5C3B149C1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0C8881-9499-B71D-129B-92C709314B0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F5BA4DA-A9B7-2CA6-B621-6F517391B496}"/>
              </a:ext>
            </a:extLst>
          </p:cNvPr>
          <p:cNvSpPr>
            <a:spLocks noGrp="1"/>
          </p:cNvSpPr>
          <p:nvPr>
            <p:ph type="sldNum" sz="quarter" idx="5"/>
          </p:nvPr>
        </p:nvSpPr>
        <p:spPr/>
        <p:txBody>
          <a:bodyPr/>
          <a:lstStyle/>
          <a:p>
            <a:fld id="{BE197C03-FCF9-462E-AF0F-9B8ABECAF5B1}" type="slidenum">
              <a:rPr kumimoji="1" lang="ja-JP" altLang="en-US" smtClean="0"/>
              <a:t>37</a:t>
            </a:fld>
            <a:endParaRPr kumimoji="1" lang="ja-JP" altLang="en-US"/>
          </a:p>
        </p:txBody>
      </p:sp>
    </p:spTree>
    <p:extLst>
      <p:ext uri="{BB962C8B-B14F-4D97-AF65-F5344CB8AC3E}">
        <p14:creationId xmlns:p14="http://schemas.microsoft.com/office/powerpoint/2010/main" val="171308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84454-2A0D-C453-C45A-6260B008AD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BEEBC0-FE02-CAC8-1CCF-88784B5A57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9A557A-3132-6FAC-E8A8-99D31C35D58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13751EB-7EA5-DBCC-B739-526D9C8DB61D}"/>
              </a:ext>
            </a:extLst>
          </p:cNvPr>
          <p:cNvSpPr>
            <a:spLocks noGrp="1"/>
          </p:cNvSpPr>
          <p:nvPr>
            <p:ph type="sldNum" sz="quarter" idx="5"/>
          </p:nvPr>
        </p:nvSpPr>
        <p:spPr/>
        <p:txBody>
          <a:bodyPr/>
          <a:lstStyle/>
          <a:p>
            <a:fld id="{BE197C03-FCF9-462E-AF0F-9B8ABECAF5B1}" type="slidenum">
              <a:rPr kumimoji="1" lang="ja-JP" altLang="en-US" smtClean="0"/>
              <a:t>38</a:t>
            </a:fld>
            <a:endParaRPr kumimoji="1" lang="ja-JP" altLang="en-US"/>
          </a:p>
        </p:txBody>
      </p:sp>
    </p:spTree>
    <p:extLst>
      <p:ext uri="{BB962C8B-B14F-4D97-AF65-F5344CB8AC3E}">
        <p14:creationId xmlns:p14="http://schemas.microsoft.com/office/powerpoint/2010/main" val="1931675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60DD6-F754-86DD-516F-C6424B5F2294}"/>
              </a:ext>
            </a:extLst>
          </p:cNvPr>
          <p:cNvSpPr txBox="1">
            <a:spLocks noGrp="1"/>
          </p:cNvSpPr>
          <p:nvPr>
            <p:ph type="sldNum" sz="quarter" idx="5"/>
          </p:nvPr>
        </p:nvSpPr>
        <p:spPr>
          <a:ln/>
        </p:spPr>
        <p:txBody>
          <a:bodyPr vert="horz" lIns="0" tIns="0" rIns="0" bIns="0" anchor="b" anchorCtr="0">
            <a:noAutofit/>
          </a:bodyPr>
          <a:lstStyle/>
          <a:p>
            <a:pPr lvl="0"/>
            <a:fld id="{2ABF7BE0-6169-4021-B8A8-B1900AEE51D2}" type="slidenum">
              <a:t>39</a:t>
            </a:fld>
            <a:endParaRPr lang="en-US"/>
          </a:p>
        </p:txBody>
      </p:sp>
      <p:sp>
        <p:nvSpPr>
          <p:cNvPr id="2" name="スライド イメージ プレースホルダー 1">
            <a:extLst>
              <a:ext uri="{FF2B5EF4-FFF2-40B4-BE49-F238E27FC236}">
                <a16:creationId xmlns:a16="http://schemas.microsoft.com/office/drawing/2014/main" id="{02FF67D4-C54B-32AA-1E9B-32F56C7E7CF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ノート プレースホルダー 2">
            <a:extLst>
              <a:ext uri="{FF2B5EF4-FFF2-40B4-BE49-F238E27FC236}">
                <a16:creationId xmlns:a16="http://schemas.microsoft.com/office/drawing/2014/main" id="{39425C9E-14DE-12D5-1675-0202DD00D3D7}"/>
              </a:ext>
            </a:extLst>
          </p:cNvPr>
          <p:cNvSpPr txBox="1">
            <a:spLocks noGrp="1"/>
          </p:cNvSpPr>
          <p:nvPr>
            <p:ph type="body" sz="quarter" idx="1"/>
          </p:nvPr>
        </p:nvSpPr>
        <p:spPr/>
        <p:txBody>
          <a:bodyPr vert="horz">
            <a:noAutofit/>
          </a:bodyPr>
          <a:lstStyle/>
          <a:p>
            <a:pPr rtl="0"/>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DA96F-F80E-9241-8DB4-9B8C8FDA99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ABFB4C1-F686-8956-322C-0C191D16C4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D57AB05-19D7-4835-A823-344F80F28D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499FD50-684E-42C1-D940-3DB239F6ED52}"/>
              </a:ext>
            </a:extLst>
          </p:cNvPr>
          <p:cNvSpPr>
            <a:spLocks noGrp="1"/>
          </p:cNvSpPr>
          <p:nvPr>
            <p:ph type="sldNum" sz="quarter" idx="5"/>
          </p:nvPr>
        </p:nvSpPr>
        <p:spPr/>
        <p:txBody>
          <a:bodyPr/>
          <a:lstStyle/>
          <a:p>
            <a:fld id="{BE197C03-FCF9-462E-AF0F-9B8ABECAF5B1}" type="slidenum">
              <a:rPr kumimoji="1" lang="ja-JP" altLang="en-US" smtClean="0"/>
              <a:t>4</a:t>
            </a:fld>
            <a:endParaRPr kumimoji="1" lang="ja-JP" altLang="en-US"/>
          </a:p>
        </p:txBody>
      </p:sp>
    </p:spTree>
    <p:extLst>
      <p:ext uri="{BB962C8B-B14F-4D97-AF65-F5344CB8AC3E}">
        <p14:creationId xmlns:p14="http://schemas.microsoft.com/office/powerpoint/2010/main" val="3457064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9DCFCF9-6957-EE5C-AE8F-86C7C4412705}"/>
              </a:ext>
            </a:extLst>
          </p:cNvPr>
          <p:cNvSpPr txBox="1">
            <a:spLocks noGrp="1"/>
          </p:cNvSpPr>
          <p:nvPr>
            <p:ph type="sldNum" sz="quarter" idx="5"/>
          </p:nvPr>
        </p:nvSpPr>
        <p:spPr>
          <a:ln/>
        </p:spPr>
        <p:txBody>
          <a:bodyPr vert="horz" lIns="0" tIns="0" rIns="0" bIns="0" anchor="b" anchorCtr="0">
            <a:noAutofit/>
          </a:bodyPr>
          <a:lstStyle/>
          <a:p>
            <a:pPr lvl="0"/>
            <a:fld id="{0F0BD250-B0E9-46E7-A5DD-B514E5F6F92B}" type="slidenum">
              <a:t>40</a:t>
            </a:fld>
            <a:endParaRPr lang="en-US"/>
          </a:p>
        </p:txBody>
      </p:sp>
      <p:sp>
        <p:nvSpPr>
          <p:cNvPr id="2" name="スライド イメージ プレースホルダー 1">
            <a:extLst>
              <a:ext uri="{FF2B5EF4-FFF2-40B4-BE49-F238E27FC236}">
                <a16:creationId xmlns:a16="http://schemas.microsoft.com/office/drawing/2014/main" id="{C59A3794-4851-43DB-93E2-D4A70CE57CA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ノート プレースホルダー 2">
            <a:extLst>
              <a:ext uri="{FF2B5EF4-FFF2-40B4-BE49-F238E27FC236}">
                <a16:creationId xmlns:a16="http://schemas.microsoft.com/office/drawing/2014/main" id="{0BD4B324-5F0E-C2EA-DAFD-E90771939C09}"/>
              </a:ext>
            </a:extLst>
          </p:cNvPr>
          <p:cNvSpPr txBox="1">
            <a:spLocks noGrp="1"/>
          </p:cNvSpPr>
          <p:nvPr>
            <p:ph type="body" sz="quarter" idx="1"/>
          </p:nvPr>
        </p:nvSpPr>
        <p:spPr/>
        <p:txBody>
          <a:bodyPr vert="horz">
            <a:noAutofit/>
          </a:bodyPr>
          <a:lstStyle/>
          <a:p>
            <a:endParaRPr lang="en-US" altLang="ja-JP"/>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07A74-DEFD-892C-7126-700789B699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11275C-EDB3-5200-2FDB-3B209EEBDD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A97256-D25C-A76F-67B8-F1A70AF6FBC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C044795-CF23-273F-F0A7-5A4AE9D74886}"/>
              </a:ext>
            </a:extLst>
          </p:cNvPr>
          <p:cNvSpPr>
            <a:spLocks noGrp="1"/>
          </p:cNvSpPr>
          <p:nvPr>
            <p:ph type="sldNum" sz="quarter" idx="5"/>
          </p:nvPr>
        </p:nvSpPr>
        <p:spPr/>
        <p:txBody>
          <a:bodyPr/>
          <a:lstStyle/>
          <a:p>
            <a:fld id="{BE197C03-FCF9-462E-AF0F-9B8ABECAF5B1}" type="slidenum">
              <a:rPr kumimoji="1" lang="ja-JP" altLang="en-US" smtClean="0"/>
              <a:t>41</a:t>
            </a:fld>
            <a:endParaRPr kumimoji="1" lang="ja-JP" altLang="en-US"/>
          </a:p>
        </p:txBody>
      </p:sp>
    </p:spTree>
    <p:extLst>
      <p:ext uri="{BB962C8B-B14F-4D97-AF65-F5344CB8AC3E}">
        <p14:creationId xmlns:p14="http://schemas.microsoft.com/office/powerpoint/2010/main" val="3500257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2F845-3D61-047F-0D69-78FA98D8FE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D18002-0322-174C-5FAD-9492767F73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6CB575B-4D69-497B-DB16-30C93DA3F46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9683639-CA27-E0CA-3835-A7E4269B4054}"/>
              </a:ext>
            </a:extLst>
          </p:cNvPr>
          <p:cNvSpPr>
            <a:spLocks noGrp="1"/>
          </p:cNvSpPr>
          <p:nvPr>
            <p:ph type="sldNum" sz="quarter" idx="5"/>
          </p:nvPr>
        </p:nvSpPr>
        <p:spPr/>
        <p:txBody>
          <a:bodyPr/>
          <a:lstStyle/>
          <a:p>
            <a:fld id="{BE197C03-FCF9-462E-AF0F-9B8ABECAF5B1}" type="slidenum">
              <a:rPr kumimoji="1" lang="ja-JP" altLang="en-US" smtClean="0"/>
              <a:t>42</a:t>
            </a:fld>
            <a:endParaRPr kumimoji="1" lang="ja-JP" altLang="en-US"/>
          </a:p>
        </p:txBody>
      </p:sp>
    </p:spTree>
    <p:extLst>
      <p:ext uri="{BB962C8B-B14F-4D97-AF65-F5344CB8AC3E}">
        <p14:creationId xmlns:p14="http://schemas.microsoft.com/office/powerpoint/2010/main" val="2056865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8A0F2-CFA0-84DF-8536-F8C67F9DA5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EA0012-5DE4-5DD5-4758-47C180AAD2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BA03597-59F2-1FA8-DD9A-16B10CEC125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45264FC-73DF-3833-AC76-6F86155BF633}"/>
              </a:ext>
            </a:extLst>
          </p:cNvPr>
          <p:cNvSpPr>
            <a:spLocks noGrp="1"/>
          </p:cNvSpPr>
          <p:nvPr>
            <p:ph type="sldNum" sz="quarter" idx="5"/>
          </p:nvPr>
        </p:nvSpPr>
        <p:spPr/>
        <p:txBody>
          <a:bodyPr/>
          <a:lstStyle/>
          <a:p>
            <a:fld id="{BE197C03-FCF9-462E-AF0F-9B8ABECAF5B1}" type="slidenum">
              <a:rPr kumimoji="1" lang="ja-JP" altLang="en-US" smtClean="0"/>
              <a:t>43</a:t>
            </a:fld>
            <a:endParaRPr kumimoji="1" lang="ja-JP" altLang="en-US"/>
          </a:p>
        </p:txBody>
      </p:sp>
    </p:spTree>
    <p:extLst>
      <p:ext uri="{BB962C8B-B14F-4D97-AF65-F5344CB8AC3E}">
        <p14:creationId xmlns:p14="http://schemas.microsoft.com/office/powerpoint/2010/main" val="2602825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39D74-4280-B453-79F5-97953D89DB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2C6070-CA28-EF44-D2E9-99E7FBAB92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7CB1DB-930C-78B4-A6E9-BB644560896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FF25B58-17EA-8A2B-BE4F-78ADC0C322A2}"/>
              </a:ext>
            </a:extLst>
          </p:cNvPr>
          <p:cNvSpPr>
            <a:spLocks noGrp="1"/>
          </p:cNvSpPr>
          <p:nvPr>
            <p:ph type="sldNum" sz="quarter" idx="5"/>
          </p:nvPr>
        </p:nvSpPr>
        <p:spPr/>
        <p:txBody>
          <a:bodyPr/>
          <a:lstStyle/>
          <a:p>
            <a:fld id="{BE197C03-FCF9-462E-AF0F-9B8ABECAF5B1}" type="slidenum">
              <a:rPr kumimoji="1" lang="ja-JP" altLang="en-US" smtClean="0"/>
              <a:t>44</a:t>
            </a:fld>
            <a:endParaRPr kumimoji="1" lang="ja-JP" altLang="en-US"/>
          </a:p>
        </p:txBody>
      </p:sp>
    </p:spTree>
    <p:extLst>
      <p:ext uri="{BB962C8B-B14F-4D97-AF65-F5344CB8AC3E}">
        <p14:creationId xmlns:p14="http://schemas.microsoft.com/office/powerpoint/2010/main" val="1849853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DCC16-0006-1741-EC46-B42A24D893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B242DA-133E-ED6C-414B-0AEB863DF2D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13DFEA-1B0B-8B80-BD34-9F3F8F8081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965C2FE-D3B6-99EF-A5CA-1CD2F557773F}"/>
              </a:ext>
            </a:extLst>
          </p:cNvPr>
          <p:cNvSpPr>
            <a:spLocks noGrp="1"/>
          </p:cNvSpPr>
          <p:nvPr>
            <p:ph type="sldNum" sz="quarter" idx="5"/>
          </p:nvPr>
        </p:nvSpPr>
        <p:spPr/>
        <p:txBody>
          <a:bodyPr/>
          <a:lstStyle/>
          <a:p>
            <a:fld id="{BE197C03-FCF9-462E-AF0F-9B8ABECAF5B1}" type="slidenum">
              <a:rPr kumimoji="1" lang="ja-JP" altLang="en-US" smtClean="0"/>
              <a:t>45</a:t>
            </a:fld>
            <a:endParaRPr kumimoji="1" lang="ja-JP" altLang="en-US"/>
          </a:p>
        </p:txBody>
      </p:sp>
    </p:spTree>
    <p:extLst>
      <p:ext uri="{BB962C8B-B14F-4D97-AF65-F5344CB8AC3E}">
        <p14:creationId xmlns:p14="http://schemas.microsoft.com/office/powerpoint/2010/main" val="252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F8E1-2EC5-2901-FBE3-AC8AC4596E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A5904D-6B25-25AC-9951-13AA2254ED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A190B7-EEF3-1376-A05B-9BEC0DD39A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A84A6DF-BF3E-BB36-D42F-CA7C8A2350F8}"/>
              </a:ext>
            </a:extLst>
          </p:cNvPr>
          <p:cNvSpPr>
            <a:spLocks noGrp="1"/>
          </p:cNvSpPr>
          <p:nvPr>
            <p:ph type="sldNum" sz="quarter" idx="5"/>
          </p:nvPr>
        </p:nvSpPr>
        <p:spPr/>
        <p:txBody>
          <a:bodyPr/>
          <a:lstStyle/>
          <a:p>
            <a:fld id="{BE197C03-FCF9-462E-AF0F-9B8ABECAF5B1}" type="slidenum">
              <a:rPr kumimoji="1" lang="ja-JP" altLang="en-US" smtClean="0"/>
              <a:t>46</a:t>
            </a:fld>
            <a:endParaRPr kumimoji="1" lang="ja-JP" altLang="en-US"/>
          </a:p>
        </p:txBody>
      </p:sp>
    </p:spTree>
    <p:extLst>
      <p:ext uri="{BB962C8B-B14F-4D97-AF65-F5344CB8AC3E}">
        <p14:creationId xmlns:p14="http://schemas.microsoft.com/office/powerpoint/2010/main" val="3212899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0D86-28DD-0623-55BF-B2D727E079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24CBF4-996B-DCBF-61E4-8A43DC5E77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B8D1AF-F04A-A9A4-AA71-03D93C61724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0018C76-BE6E-F4D3-AD69-8E9D92802613}"/>
              </a:ext>
            </a:extLst>
          </p:cNvPr>
          <p:cNvSpPr>
            <a:spLocks noGrp="1"/>
          </p:cNvSpPr>
          <p:nvPr>
            <p:ph type="sldNum" sz="quarter" idx="5"/>
          </p:nvPr>
        </p:nvSpPr>
        <p:spPr/>
        <p:txBody>
          <a:bodyPr/>
          <a:lstStyle/>
          <a:p>
            <a:fld id="{BE197C03-FCF9-462E-AF0F-9B8ABECAF5B1}" type="slidenum">
              <a:rPr kumimoji="1" lang="ja-JP" altLang="en-US" smtClean="0"/>
              <a:t>47</a:t>
            </a:fld>
            <a:endParaRPr kumimoji="1" lang="ja-JP" altLang="en-US"/>
          </a:p>
        </p:txBody>
      </p:sp>
    </p:spTree>
    <p:extLst>
      <p:ext uri="{BB962C8B-B14F-4D97-AF65-F5344CB8AC3E}">
        <p14:creationId xmlns:p14="http://schemas.microsoft.com/office/powerpoint/2010/main" val="266332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C8F68-9C24-EC15-B728-68F7733365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341229-9B63-E7F0-7AE2-991B729AEC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DD8751-B67C-7541-5ACD-D712522ACE6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BA018B4-8FE7-6150-2CDD-4175422F0F89}"/>
              </a:ext>
            </a:extLst>
          </p:cNvPr>
          <p:cNvSpPr>
            <a:spLocks noGrp="1"/>
          </p:cNvSpPr>
          <p:nvPr>
            <p:ph type="sldNum" sz="quarter" idx="5"/>
          </p:nvPr>
        </p:nvSpPr>
        <p:spPr/>
        <p:txBody>
          <a:bodyPr/>
          <a:lstStyle/>
          <a:p>
            <a:fld id="{16134D0D-9F76-416C-B571-5AAD0D1101A2}" type="slidenum">
              <a:rPr kumimoji="1" lang="ja-JP" altLang="en-US" smtClean="0"/>
              <a:t>48</a:t>
            </a:fld>
            <a:endParaRPr kumimoji="1" lang="ja-JP" altLang="en-US"/>
          </a:p>
        </p:txBody>
      </p:sp>
    </p:spTree>
    <p:extLst>
      <p:ext uri="{BB962C8B-B14F-4D97-AF65-F5344CB8AC3E}">
        <p14:creationId xmlns:p14="http://schemas.microsoft.com/office/powerpoint/2010/main" val="171022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312B-2983-050D-814B-1AA1CFDCA3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89120C-E52C-E3EE-BC3C-506BD9E569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CFE6A2-1B92-193D-A909-692482A7700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59BDCC2-8239-F4D2-97FF-E2D8493119EE}"/>
              </a:ext>
            </a:extLst>
          </p:cNvPr>
          <p:cNvSpPr>
            <a:spLocks noGrp="1"/>
          </p:cNvSpPr>
          <p:nvPr>
            <p:ph type="sldNum" sz="quarter" idx="5"/>
          </p:nvPr>
        </p:nvSpPr>
        <p:spPr/>
        <p:txBody>
          <a:bodyPr/>
          <a:lstStyle/>
          <a:p>
            <a:fld id="{BE197C03-FCF9-462E-AF0F-9B8ABECAF5B1}" type="slidenum">
              <a:rPr kumimoji="1" lang="ja-JP" altLang="en-US" smtClean="0"/>
              <a:t>5</a:t>
            </a:fld>
            <a:endParaRPr kumimoji="1" lang="ja-JP" altLang="en-US"/>
          </a:p>
        </p:txBody>
      </p:sp>
    </p:spTree>
    <p:extLst>
      <p:ext uri="{BB962C8B-B14F-4D97-AF65-F5344CB8AC3E}">
        <p14:creationId xmlns:p14="http://schemas.microsoft.com/office/powerpoint/2010/main" val="296492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FEBE-0767-155E-594A-F575FE5B5B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1E7E30E-AFFB-A3D5-66DD-A5E69C14F6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EF0265-DB6B-73BC-C681-F8973680E6F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D7F01AF-49FE-6C60-DCCF-321A5D90E469}"/>
              </a:ext>
            </a:extLst>
          </p:cNvPr>
          <p:cNvSpPr>
            <a:spLocks noGrp="1"/>
          </p:cNvSpPr>
          <p:nvPr>
            <p:ph type="sldNum" sz="quarter" idx="5"/>
          </p:nvPr>
        </p:nvSpPr>
        <p:spPr/>
        <p:txBody>
          <a:bodyPr/>
          <a:lstStyle/>
          <a:p>
            <a:fld id="{BE197C03-FCF9-462E-AF0F-9B8ABECAF5B1}" type="slidenum">
              <a:rPr kumimoji="1" lang="ja-JP" altLang="en-US" smtClean="0"/>
              <a:t>6</a:t>
            </a:fld>
            <a:endParaRPr kumimoji="1" lang="ja-JP" altLang="en-US"/>
          </a:p>
        </p:txBody>
      </p:sp>
    </p:spTree>
    <p:extLst>
      <p:ext uri="{BB962C8B-B14F-4D97-AF65-F5344CB8AC3E}">
        <p14:creationId xmlns:p14="http://schemas.microsoft.com/office/powerpoint/2010/main" val="3867327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B3A8-9EE2-466B-50AB-44911A280D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BD6935-7B1D-5D0A-D1C5-4B23336A1D4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DD362ED-4C8C-9FA0-62A2-F9A9828456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42B43A0-C5BF-F674-16D3-54574C10AAF0}"/>
              </a:ext>
            </a:extLst>
          </p:cNvPr>
          <p:cNvSpPr>
            <a:spLocks noGrp="1"/>
          </p:cNvSpPr>
          <p:nvPr>
            <p:ph type="sldNum" sz="quarter" idx="5"/>
          </p:nvPr>
        </p:nvSpPr>
        <p:spPr/>
        <p:txBody>
          <a:bodyPr/>
          <a:lstStyle/>
          <a:p>
            <a:fld id="{BE197C03-FCF9-462E-AF0F-9B8ABECAF5B1}" type="slidenum">
              <a:rPr kumimoji="1" lang="ja-JP" altLang="en-US" smtClean="0"/>
              <a:t>7</a:t>
            </a:fld>
            <a:endParaRPr kumimoji="1" lang="ja-JP" altLang="en-US"/>
          </a:p>
        </p:txBody>
      </p:sp>
    </p:spTree>
    <p:extLst>
      <p:ext uri="{BB962C8B-B14F-4D97-AF65-F5344CB8AC3E}">
        <p14:creationId xmlns:p14="http://schemas.microsoft.com/office/powerpoint/2010/main" val="26001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96E27-0BD6-0DCF-AC64-2CF495E11B4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689ACF-D34E-093B-CE76-10DF543BF4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8E2E58-4355-2DDC-9C34-0AFF0E0058D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A7A2668-ADE2-A086-EBCF-03D822447622}"/>
              </a:ext>
            </a:extLst>
          </p:cNvPr>
          <p:cNvSpPr>
            <a:spLocks noGrp="1"/>
          </p:cNvSpPr>
          <p:nvPr>
            <p:ph type="sldNum" sz="quarter" idx="5"/>
          </p:nvPr>
        </p:nvSpPr>
        <p:spPr/>
        <p:txBody>
          <a:bodyPr/>
          <a:lstStyle/>
          <a:p>
            <a:fld id="{BE197C03-FCF9-462E-AF0F-9B8ABECAF5B1}" type="slidenum">
              <a:rPr kumimoji="1" lang="ja-JP" altLang="en-US" smtClean="0"/>
              <a:t>8</a:t>
            </a:fld>
            <a:endParaRPr kumimoji="1" lang="ja-JP" altLang="en-US"/>
          </a:p>
        </p:txBody>
      </p:sp>
    </p:spTree>
    <p:extLst>
      <p:ext uri="{BB962C8B-B14F-4D97-AF65-F5344CB8AC3E}">
        <p14:creationId xmlns:p14="http://schemas.microsoft.com/office/powerpoint/2010/main" val="190912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738ED-8068-FCBE-C1BC-448B9E3950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9737A98-C889-691D-6284-1F9F6027C1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4F065A-01C2-BA8F-B362-E1B463C3D5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C064C5C-32CF-B05D-C54E-7B27036C1F49}"/>
              </a:ext>
            </a:extLst>
          </p:cNvPr>
          <p:cNvSpPr>
            <a:spLocks noGrp="1"/>
          </p:cNvSpPr>
          <p:nvPr>
            <p:ph type="sldNum" sz="quarter" idx="5"/>
          </p:nvPr>
        </p:nvSpPr>
        <p:spPr/>
        <p:txBody>
          <a:bodyPr/>
          <a:lstStyle/>
          <a:p>
            <a:fld id="{BE197C03-FCF9-462E-AF0F-9B8ABECAF5B1}" type="slidenum">
              <a:rPr kumimoji="1" lang="ja-JP" altLang="en-US" smtClean="0"/>
              <a:t>9</a:t>
            </a:fld>
            <a:endParaRPr kumimoji="1" lang="ja-JP" altLang="en-US"/>
          </a:p>
        </p:txBody>
      </p:sp>
    </p:spTree>
    <p:extLst>
      <p:ext uri="{BB962C8B-B14F-4D97-AF65-F5344CB8AC3E}">
        <p14:creationId xmlns:p14="http://schemas.microsoft.com/office/powerpoint/2010/main" val="35985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048117-E682-C15F-6DA4-CCD674CBE4C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F64821E-1E1D-AEC0-9615-94091C060B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2ED1F1D-B8BD-4596-3F94-1A47B9641861}"/>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A72288E5-E728-48E9-52EB-3325E6CA25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6E77DEE-D9A1-32EF-B338-E29CF7017CA0}"/>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333559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C55B5-72F1-FD1C-5C3A-AF9C4781C71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C56516E-9EB6-74FB-27BF-8E89ABA2392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2EC6D8-24F1-8E99-3E6F-717901A56E23}"/>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0B745416-7147-99F5-F6C0-4979F82BDE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9F7A66-B620-14D4-6021-D8A234E7095C}"/>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103197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0AF8729-77BA-0C99-832E-CA161F03764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5DD48D-EAF1-7857-C9A8-02829CE9979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A61E47-89D0-9354-8C05-48BDE7782609}"/>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E327331A-D5E2-50C0-3927-004DB9213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78AF41-30E8-A80A-8AEF-68C996C404B9}"/>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78872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D6D500-C902-8BCA-CB67-7E389F71EB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3E08F2F-C3E6-83BF-B42A-5AA05F4C194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204E8A9-EB38-FDED-BF28-FF51001E2DBB}"/>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8B3DBA8C-8F6A-5515-B92F-3D49C52D86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7FC5EE-74E9-4DA5-B201-FD25E58D53F6}"/>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2717223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45683-A024-2C98-9864-E277AC6CCD1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F0EB1A-1DA3-602C-3F8B-191572B909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D49DA2B-EE63-204B-50D6-8A6E5498829A}"/>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BC34905B-7F3A-9D59-54BF-63AE0A50C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D544D7-2277-9BF2-2896-45E4BA2825B3}"/>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354411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6898E-902A-E247-F42F-BDAF903597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B0B86F-D554-8494-4C6B-B4F38AA12C7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47A6133-FE6F-C091-27D0-40709763D8A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D66564-5AB8-497F-EBCB-F87455470984}"/>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6" name="フッター プレースホルダー 5">
            <a:extLst>
              <a:ext uri="{FF2B5EF4-FFF2-40B4-BE49-F238E27FC236}">
                <a16:creationId xmlns:a16="http://schemas.microsoft.com/office/drawing/2014/main" id="{F9A45F2E-1CD1-98E0-C964-29BE805B0F7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4B32DC-06CB-9597-2566-95FD8303926E}"/>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612608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CB057-203F-9508-52B2-E382574E69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D93A1-9314-EF48-CF4F-34C27DAD2B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BD87070-E190-AD49-6E93-1C714B3E166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01B56AC-7CEE-28F9-0DEA-D59AB8FD7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1C29F95-C7D8-30BD-037C-393CEB0B67F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F0E0B0-67B1-D3A4-2512-DADE2F166EF2}"/>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8" name="フッター プレースホルダー 7">
            <a:extLst>
              <a:ext uri="{FF2B5EF4-FFF2-40B4-BE49-F238E27FC236}">
                <a16:creationId xmlns:a16="http://schemas.microsoft.com/office/drawing/2014/main" id="{04071DE5-BE89-39D6-F040-BEDED3799E1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EF11B31-AAB2-F0C5-925D-B32F22526107}"/>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217808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53FD9-9BED-8209-835E-1F14270CA1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5F0622-C397-5CBA-2758-63A2012B7C95}"/>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4" name="フッター プレースホルダー 3">
            <a:extLst>
              <a:ext uri="{FF2B5EF4-FFF2-40B4-BE49-F238E27FC236}">
                <a16:creationId xmlns:a16="http://schemas.microsoft.com/office/drawing/2014/main" id="{606409D6-DC14-B6BE-752F-8BD990BF7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9D44F8A-F6FC-754C-20BC-2AD43B85EF4A}"/>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301501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FF0B92F-5663-75A8-1536-049AE4232ABF}"/>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3" name="フッター プレースホルダー 2">
            <a:extLst>
              <a:ext uri="{FF2B5EF4-FFF2-40B4-BE49-F238E27FC236}">
                <a16:creationId xmlns:a16="http://schemas.microsoft.com/office/drawing/2014/main" id="{7693725E-8BB2-A511-0C79-716A26A6B6D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3307E3-0BC7-0F8F-4918-7F0189C08CC2}"/>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1100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C3126-F87D-49D8-232E-165430BA11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923F7E6-9052-8A22-C584-50EC927B23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FEA6828-0254-9EB4-4CF9-E3FE6C7C0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2185ED-1815-DE05-3E65-F025F5B07A2D}"/>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6" name="フッター プレースホルダー 5">
            <a:extLst>
              <a:ext uri="{FF2B5EF4-FFF2-40B4-BE49-F238E27FC236}">
                <a16:creationId xmlns:a16="http://schemas.microsoft.com/office/drawing/2014/main" id="{BB961763-2FC9-21F7-F839-076EFE561D9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8456E18-5E54-666C-076E-96C8CF6D19BA}"/>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323758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373B39-F7BB-144E-2F10-47A2CCE315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8554FA0-7BC7-9977-286E-9860F7732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5E84B3B-D252-489B-9689-81CBA0AF4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BAB6EDF-FC24-427B-9043-FF0D78FB4EF4}"/>
              </a:ext>
            </a:extLst>
          </p:cNvPr>
          <p:cNvSpPr>
            <a:spLocks noGrp="1"/>
          </p:cNvSpPr>
          <p:nvPr>
            <p:ph type="dt" sz="half" idx="10"/>
          </p:nvPr>
        </p:nvSpPr>
        <p:spPr/>
        <p:txBody>
          <a:bodyPr/>
          <a:lstStyle/>
          <a:p>
            <a:fld id="{4D1FAE1D-77A8-4950-9046-DBBC956196B7}" type="datetimeFigureOut">
              <a:rPr kumimoji="1" lang="ja-JP" altLang="en-US" smtClean="0"/>
              <a:t>2026/1/13</a:t>
            </a:fld>
            <a:endParaRPr kumimoji="1" lang="ja-JP" altLang="en-US"/>
          </a:p>
        </p:txBody>
      </p:sp>
      <p:sp>
        <p:nvSpPr>
          <p:cNvPr id="6" name="フッター プレースホルダー 5">
            <a:extLst>
              <a:ext uri="{FF2B5EF4-FFF2-40B4-BE49-F238E27FC236}">
                <a16:creationId xmlns:a16="http://schemas.microsoft.com/office/drawing/2014/main" id="{4754145B-CD20-ED9B-180F-1B0D710196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435643-34BD-BECC-7521-13D14A1FE4D9}"/>
              </a:ext>
            </a:extLst>
          </p:cNvPr>
          <p:cNvSpPr>
            <a:spLocks noGrp="1"/>
          </p:cNvSpPr>
          <p:nvPr>
            <p:ph type="sldNum" sz="quarter" idx="12"/>
          </p:nvPr>
        </p:nvSpPr>
        <p:spPr/>
        <p:txBody>
          <a:body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192659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A7033F5-1726-C5F2-988A-B2C66D219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67EBA3-7C70-816B-BCD7-5FD1605789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89B7DB-78C7-AA51-EBAA-474A48D61D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1FAE1D-77A8-4950-9046-DBBC956196B7}" type="datetimeFigureOut">
              <a:rPr kumimoji="1" lang="ja-JP" altLang="en-US" smtClean="0"/>
              <a:t>2026/1/13</a:t>
            </a:fld>
            <a:endParaRPr kumimoji="1" lang="ja-JP" altLang="en-US"/>
          </a:p>
        </p:txBody>
      </p:sp>
      <p:sp>
        <p:nvSpPr>
          <p:cNvPr id="5" name="フッター プレースホルダー 4">
            <a:extLst>
              <a:ext uri="{FF2B5EF4-FFF2-40B4-BE49-F238E27FC236}">
                <a16:creationId xmlns:a16="http://schemas.microsoft.com/office/drawing/2014/main" id="{DA146E5B-6CFE-4FA4-0BEB-A3AC24236E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61572AF-E737-E228-FC28-2708F6C808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1A8C86-9EC6-49E6-81E9-E8050736D596}" type="slidenum">
              <a:rPr kumimoji="1" lang="ja-JP" altLang="en-US" smtClean="0"/>
              <a:t>‹#›</a:t>
            </a:fld>
            <a:endParaRPr kumimoji="1" lang="ja-JP" altLang="en-US"/>
          </a:p>
        </p:txBody>
      </p:sp>
    </p:spTree>
    <p:extLst>
      <p:ext uri="{BB962C8B-B14F-4D97-AF65-F5344CB8AC3E}">
        <p14:creationId xmlns:p14="http://schemas.microsoft.com/office/powerpoint/2010/main" val="18096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B0766-5969-5209-B657-1C5B98994018}"/>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E6E5984F-EC30-9A6D-E2A0-C2F1B87BE33F}"/>
              </a:ext>
            </a:extLst>
          </p:cNvPr>
          <p:cNvSpPr/>
          <p:nvPr/>
        </p:nvSpPr>
        <p:spPr>
          <a:xfrm>
            <a:off x="-3633" y="2839"/>
            <a:ext cx="12192000" cy="6861888"/>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ja-JP" altLang="en-US" sz="4000" b="1" i="0" u="none" strike="noStrike" dirty="0">
              <a:solidFill>
                <a:srgbClr val="000000"/>
              </a:solidFill>
              <a:effectLst/>
              <a:latin typeface="Meiryo" panose="020B0604030504040204" pitchFamily="50" charset="-128"/>
              <a:ea typeface="Meiryo" panose="020B0604030504040204" pitchFamily="50" charset="-128"/>
            </a:endParaRPr>
          </a:p>
        </p:txBody>
      </p:sp>
      <p:sp>
        <p:nvSpPr>
          <p:cNvPr id="2" name="テキスト ボックス 1">
            <a:extLst>
              <a:ext uri="{FF2B5EF4-FFF2-40B4-BE49-F238E27FC236}">
                <a16:creationId xmlns:a16="http://schemas.microsoft.com/office/drawing/2014/main" id="{6933FD4E-EC12-B514-3A07-5564B709E22B}"/>
              </a:ext>
            </a:extLst>
          </p:cNvPr>
          <p:cNvSpPr txBox="1"/>
          <p:nvPr/>
        </p:nvSpPr>
        <p:spPr>
          <a:xfrm>
            <a:off x="-14729" y="4209769"/>
            <a:ext cx="12206729" cy="1015663"/>
          </a:xfrm>
          <a:prstGeom prst="rect">
            <a:avLst/>
          </a:prstGeom>
          <a:noFill/>
          <a:ln>
            <a:noFill/>
          </a:ln>
          <a:effectLst/>
        </p:spPr>
        <p:txBody>
          <a:bodyPr wrap="square" rtlCol="0">
            <a:spAutoFit/>
          </a:bodyPr>
          <a:lstStyle/>
          <a:p>
            <a:pPr algn="ctr"/>
            <a:r>
              <a:rPr kumimoji="1" lang="ja-JP" altLang="en-US" sz="6000" b="1" dirty="0">
                <a:solidFill>
                  <a:schemeClr val="accent3">
                    <a:lumMod val="40000"/>
                    <a:lumOff val="60000"/>
                  </a:schemeClr>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米国の西半球戦略と勢力均衡</a:t>
            </a:r>
          </a:p>
        </p:txBody>
      </p:sp>
      <p:pic>
        <p:nvPicPr>
          <p:cNvPr id="3" name="図 2" descr="テキスト が含まれている画像&#10;&#10;自動的に生成された説明">
            <a:extLst>
              <a:ext uri="{FF2B5EF4-FFF2-40B4-BE49-F238E27FC236}">
                <a16:creationId xmlns:a16="http://schemas.microsoft.com/office/drawing/2014/main" id="{A27FF69C-AB77-DA80-0164-7047ED414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pic>
      <p:sp>
        <p:nvSpPr>
          <p:cNvPr id="4" name="テキスト ボックス 3">
            <a:extLst>
              <a:ext uri="{FF2B5EF4-FFF2-40B4-BE49-F238E27FC236}">
                <a16:creationId xmlns:a16="http://schemas.microsoft.com/office/drawing/2014/main" id="{01D2063E-7F74-DC10-6B94-3D81BCDA040F}"/>
              </a:ext>
            </a:extLst>
          </p:cNvPr>
          <p:cNvSpPr txBox="1"/>
          <p:nvPr/>
        </p:nvSpPr>
        <p:spPr>
          <a:xfrm>
            <a:off x="2394066" y="769188"/>
            <a:ext cx="7438642"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8" name="テキスト ボックス 7">
            <a:extLst>
              <a:ext uri="{FF2B5EF4-FFF2-40B4-BE49-F238E27FC236}">
                <a16:creationId xmlns:a16="http://schemas.microsoft.com/office/drawing/2014/main" id="{6846C97E-CE8A-B70E-5E8C-8E5DCD2358B0}"/>
              </a:ext>
            </a:extLst>
          </p:cNvPr>
          <p:cNvSpPr txBox="1"/>
          <p:nvPr/>
        </p:nvSpPr>
        <p:spPr>
          <a:xfrm>
            <a:off x="4193553" y="1956993"/>
            <a:ext cx="3564992" cy="1107996"/>
          </a:xfrm>
          <a:prstGeom prst="rect">
            <a:avLst/>
          </a:prstGeom>
          <a:noFill/>
        </p:spPr>
        <p:txBody>
          <a:bodyPr wrap="square" rtlCol="0">
            <a:spAutoFit/>
          </a:bodyPr>
          <a:lstStyle/>
          <a:p>
            <a:pPr algn="ctr"/>
            <a:r>
              <a:rPr kumimoji="1"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第</a:t>
            </a:r>
            <a:r>
              <a:rPr kumimoji="1" lang="ja-JP" altLang="en-US" sz="66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６</a:t>
            </a:r>
            <a:r>
              <a:rPr kumimoji="1" lang="en-US" altLang="ja-JP" sz="6600" b="1" dirty="0">
                <a:solidFill>
                  <a:schemeClr val="bg1">
                    <a:lumMod val="95000"/>
                  </a:schemeClr>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a:t>
            </a:r>
            <a:r>
              <a:rPr kumimoji="1"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回</a:t>
            </a:r>
          </a:p>
        </p:txBody>
      </p:sp>
      <p:sp>
        <p:nvSpPr>
          <p:cNvPr id="9" name="テキスト ボックス 8">
            <a:extLst>
              <a:ext uri="{FF2B5EF4-FFF2-40B4-BE49-F238E27FC236}">
                <a16:creationId xmlns:a16="http://schemas.microsoft.com/office/drawing/2014/main" id="{00A99FE6-AD2B-A6B5-8478-810734BC0E17}"/>
              </a:ext>
            </a:extLst>
          </p:cNvPr>
          <p:cNvSpPr txBox="1"/>
          <p:nvPr/>
        </p:nvSpPr>
        <p:spPr>
          <a:xfrm>
            <a:off x="27311" y="2921015"/>
            <a:ext cx="12172152" cy="1446550"/>
          </a:xfrm>
          <a:prstGeom prst="rect">
            <a:avLst/>
          </a:prstGeom>
          <a:noFill/>
          <a:effectLst>
            <a:outerShdw blurRad="50800" dist="38100" dir="18900000" algn="bl" rotWithShape="0">
              <a:prstClr val="black">
                <a:alpha val="40000"/>
              </a:prstClr>
            </a:outerShdw>
          </a:effectLst>
        </p:spPr>
        <p:txBody>
          <a:bodyPr wrap="square">
            <a:spAutoFit/>
          </a:bodyPr>
          <a:lstStyle/>
          <a:p>
            <a:pPr algn="ctr" fontAlgn="base"/>
            <a:r>
              <a:rPr lang="ja-JP" altLang="en-US" sz="8800"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rPr>
              <a:t>スパイクマンの地政学</a:t>
            </a:r>
            <a:endParaRPr lang="ja-JP" altLang="en-US" sz="28700" i="0" u="none" strike="noStrike" dirty="0">
              <a:solidFill>
                <a:srgbClr val="FFC000"/>
              </a:solidFill>
              <a:effectLst>
                <a:outerShdw blurRad="38100" dist="38100" dir="2700000" algn="tl">
                  <a:srgbClr val="000000">
                    <a:alpha val="43137"/>
                  </a:srgbClr>
                </a:outerShdw>
              </a:effectLst>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013283E2-9763-AFC5-B64B-4E82CB854997}"/>
              </a:ext>
            </a:extLst>
          </p:cNvPr>
          <p:cNvSpPr txBox="1"/>
          <p:nvPr/>
        </p:nvSpPr>
        <p:spPr>
          <a:xfrm>
            <a:off x="3633" y="6188529"/>
            <a:ext cx="12158813" cy="707886"/>
          </a:xfrm>
          <a:prstGeom prst="rect">
            <a:avLst/>
          </a:prstGeom>
          <a:noFill/>
        </p:spPr>
        <p:txBody>
          <a:bodyPr wrap="square" rtlCol="0">
            <a:spAutoFit/>
          </a:bodyPr>
          <a:lstStyle/>
          <a:p>
            <a:pPr algn="ctr"/>
            <a:r>
              <a:rPr kumimoji="1"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2026</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年</a:t>
            </a:r>
            <a:r>
              <a:rPr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1</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月</a:t>
            </a:r>
            <a:r>
              <a:rPr kumimoji="1" lang="en-US" altLang="ja-JP"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15</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日</a:t>
            </a:r>
            <a:r>
              <a:rPr kumimoji="1" lang="ja-JP" altLang="en-US" sz="36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（木）</a:t>
            </a:r>
            <a:r>
              <a:rPr kumimoji="1"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a:t>
            </a:r>
            <a:r>
              <a:rPr kumimoji="1"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10</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a:t>
            </a:r>
            <a:r>
              <a:rPr kumimoji="1"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rPr>
              <a:t>：</a:t>
            </a:r>
            <a:r>
              <a:rPr kumimoji="1" lang="en-US" altLang="ja-JP" sz="4000" b="1" dirty="0">
                <a:solidFill>
                  <a:schemeClr val="bg1">
                    <a:lumMod val="85000"/>
                  </a:schemeClr>
                </a:solidFill>
                <a:latin typeface="ADLaM Display" panose="02010000000000000000" pitchFamily="2" charset="0"/>
                <a:ea typeface="ADLaM Display" panose="02010000000000000000" pitchFamily="2" charset="0"/>
                <a:cs typeface="ADLaM Display" panose="02010000000000000000" pitchFamily="2" charset="0"/>
              </a:rPr>
              <a:t>40</a:t>
            </a:r>
            <a:endParaRPr kumimoji="1" lang="ja-JP" altLang="en-US" sz="4000" b="1" dirty="0">
              <a:solidFill>
                <a:schemeClr val="bg1">
                  <a:lumMod val="85000"/>
                </a:schemeClr>
              </a:solidFill>
              <a:latin typeface="ADLaM Display" panose="02010000000000000000" pitchFamily="2" charset="0"/>
              <a:ea typeface="BIZ UDP明朝 Medium" panose="02020500000000000000" pitchFamily="18" charset="-128"/>
              <a:cs typeface="ADLaM Display" panose="02010000000000000000" pitchFamily="2" charset="0"/>
            </a:endParaRPr>
          </a:p>
        </p:txBody>
      </p:sp>
      <p:pic>
        <p:nvPicPr>
          <p:cNvPr id="5" name="図 4">
            <a:extLst>
              <a:ext uri="{FF2B5EF4-FFF2-40B4-BE49-F238E27FC236}">
                <a16:creationId xmlns:a16="http://schemas.microsoft.com/office/drawing/2014/main" id="{46DC3713-16AC-DB0A-4BEB-C6ED9CBB8503}"/>
              </a:ext>
            </a:extLst>
          </p:cNvPr>
          <p:cNvPicPr>
            <a:picLocks noChangeAspect="1"/>
          </p:cNvPicPr>
          <p:nvPr/>
        </p:nvPicPr>
        <p:blipFill>
          <a:blip r:embed="rId4"/>
          <a:stretch>
            <a:fillRect/>
          </a:stretch>
        </p:blipFill>
        <p:spPr>
          <a:xfrm rot="1533735">
            <a:off x="852901" y="1068023"/>
            <a:ext cx="2202045" cy="2202045"/>
          </a:xfrm>
          <a:prstGeom prst="rect">
            <a:avLst/>
          </a:prstGeom>
        </p:spPr>
      </p:pic>
    </p:spTree>
    <p:extLst>
      <p:ext uri="{BB962C8B-B14F-4D97-AF65-F5344CB8AC3E}">
        <p14:creationId xmlns:p14="http://schemas.microsoft.com/office/powerpoint/2010/main" val="3644996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2A090-FD69-9D56-2F2C-71E38D1A74F3}"/>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E4196E17-EA2A-3CE1-52C0-01C7E9B5365C}"/>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冷戦から米国覇権、そして</a:t>
            </a:r>
            <a:r>
              <a:rPr kumimoji="1" lang="en-US" altLang="ja-JP" sz="3600" b="1" dirty="0">
                <a:latin typeface="BIZ UDP明朝 Medium" panose="02020500000000000000" pitchFamily="18" charset="-128"/>
                <a:ea typeface="BIZ UDP明朝 Medium" panose="02020500000000000000" pitchFamily="18" charset="-128"/>
              </a:rPr>
              <a:t>BRICS</a:t>
            </a:r>
            <a:r>
              <a:rPr kumimoji="1" lang="ja-JP" altLang="en-US" sz="3600" b="1" dirty="0">
                <a:latin typeface="BIZ UDP明朝 Medium" panose="02020500000000000000" pitchFamily="18" charset="-128"/>
                <a:ea typeface="BIZ UDP明朝 Medium" panose="02020500000000000000" pitchFamily="18" charset="-128"/>
              </a:rPr>
              <a:t>の台頭</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6" name="図 5">
            <a:extLst>
              <a:ext uri="{FF2B5EF4-FFF2-40B4-BE49-F238E27FC236}">
                <a16:creationId xmlns:a16="http://schemas.microsoft.com/office/drawing/2014/main" id="{E701375B-1FA7-C1AF-16D7-E52FF33A8718}"/>
              </a:ext>
            </a:extLst>
          </p:cNvPr>
          <p:cNvPicPr>
            <a:picLocks noChangeAspect="1"/>
          </p:cNvPicPr>
          <p:nvPr/>
        </p:nvPicPr>
        <p:blipFill>
          <a:blip r:embed="rId3"/>
          <a:stretch>
            <a:fillRect/>
          </a:stretch>
        </p:blipFill>
        <p:spPr>
          <a:xfrm>
            <a:off x="0" y="650450"/>
            <a:ext cx="12192000" cy="6191250"/>
          </a:xfrm>
          <a:prstGeom prst="rect">
            <a:avLst/>
          </a:prstGeom>
        </p:spPr>
      </p:pic>
    </p:spTree>
    <p:extLst>
      <p:ext uri="{BB962C8B-B14F-4D97-AF65-F5344CB8AC3E}">
        <p14:creationId xmlns:p14="http://schemas.microsoft.com/office/powerpoint/2010/main" val="96446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EC616-A7B3-4E98-0374-E4CF285EF6A0}"/>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AF96195C-E402-314F-9E77-EAA209D79438}"/>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第二次トランプ政権の政策</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E394D825-0F56-7C6E-A992-BABD715BF27C}"/>
              </a:ext>
            </a:extLst>
          </p:cNvPr>
          <p:cNvSpPr txBox="1"/>
          <p:nvPr/>
        </p:nvSpPr>
        <p:spPr>
          <a:xfrm>
            <a:off x="342900" y="1104900"/>
            <a:ext cx="11264900" cy="2000548"/>
          </a:xfrm>
          <a:prstGeom prst="rect">
            <a:avLst/>
          </a:prstGeom>
          <a:noFill/>
        </p:spPr>
        <p:txBody>
          <a:bodyPr wrap="square" rtlCol="0">
            <a:spAutoFit/>
          </a:bodyPr>
          <a:lstStyle/>
          <a:p>
            <a:pPr algn="ctr"/>
            <a:r>
              <a:rPr kumimoji="1" lang="en-US" altLang="ja-JP" sz="3600" b="1" dirty="0">
                <a:latin typeface="BIZ UDP明朝 Medium" panose="02020500000000000000" pitchFamily="18" charset="-128"/>
                <a:ea typeface="BIZ UDP明朝 Medium" panose="02020500000000000000" pitchFamily="18" charset="-128"/>
              </a:rPr>
              <a:t>2025</a:t>
            </a:r>
            <a:r>
              <a:rPr kumimoji="1" lang="ja-JP" altLang="en-US" sz="3600" b="1" dirty="0">
                <a:latin typeface="BIZ UDP明朝 Medium" panose="02020500000000000000" pitchFamily="18" charset="-128"/>
                <a:ea typeface="BIZ UDP明朝 Medium" panose="02020500000000000000" pitchFamily="18" charset="-128"/>
              </a:rPr>
              <a:t>年</a:t>
            </a:r>
            <a:r>
              <a:rPr kumimoji="1" lang="en-US" altLang="ja-JP" sz="3600" b="1" dirty="0">
                <a:latin typeface="BIZ UDP明朝 Medium" panose="02020500000000000000" pitchFamily="18" charset="-128"/>
                <a:ea typeface="BIZ UDP明朝 Medium" panose="02020500000000000000" pitchFamily="18" charset="-128"/>
              </a:rPr>
              <a:t>12</a:t>
            </a:r>
            <a:r>
              <a:rPr kumimoji="1" lang="ja-JP" altLang="en-US" sz="3600" b="1" dirty="0">
                <a:latin typeface="BIZ UDP明朝 Medium" panose="02020500000000000000" pitchFamily="18" charset="-128"/>
                <a:ea typeface="BIZ UDP明朝 Medium" panose="02020500000000000000" pitchFamily="18" charset="-128"/>
              </a:rPr>
              <a:t>月</a:t>
            </a:r>
            <a:endParaRPr kumimoji="1" lang="en-US" altLang="ja-JP" sz="3600" b="1" dirty="0">
              <a:latin typeface="BIZ UDP明朝 Medium" panose="02020500000000000000" pitchFamily="18" charset="-128"/>
              <a:ea typeface="BIZ UDP明朝 Medium" panose="02020500000000000000" pitchFamily="18" charset="-128"/>
            </a:endParaRPr>
          </a:p>
          <a:p>
            <a:pPr algn="ctr"/>
            <a:r>
              <a:rPr kumimoji="1" lang="en-US" altLang="ja-JP" sz="8800" b="1" dirty="0">
                <a:latin typeface="BIZ UDP明朝 Medium" panose="02020500000000000000" pitchFamily="18" charset="-128"/>
                <a:ea typeface="BIZ UDP明朝 Medium" panose="02020500000000000000" pitchFamily="18" charset="-128"/>
              </a:rPr>
              <a:t>『</a:t>
            </a:r>
            <a:r>
              <a:rPr kumimoji="1" lang="ja-JP" altLang="en-US" sz="8800" b="1" u="sng" dirty="0">
                <a:latin typeface="BIZ UDP明朝 Medium" panose="02020500000000000000" pitchFamily="18" charset="-128"/>
                <a:ea typeface="BIZ UDP明朝 Medium" panose="02020500000000000000" pitchFamily="18" charset="-128"/>
              </a:rPr>
              <a:t>国家安全保障戦略</a:t>
            </a:r>
            <a:r>
              <a:rPr kumimoji="1" lang="en-US" altLang="ja-JP" sz="8800" b="1" dirty="0">
                <a:latin typeface="BIZ UDP明朝 Medium" panose="02020500000000000000" pitchFamily="18" charset="-128"/>
                <a:ea typeface="BIZ UDP明朝 Medium" panose="02020500000000000000" pitchFamily="18" charset="-128"/>
              </a:rPr>
              <a:t>』</a:t>
            </a:r>
            <a:endParaRPr kumimoji="1" lang="ja-JP" altLang="en-US" sz="88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B9C09B60-7FD2-C855-3C61-9B4999BC1180}"/>
              </a:ext>
            </a:extLst>
          </p:cNvPr>
          <p:cNvSpPr txBox="1"/>
          <p:nvPr/>
        </p:nvSpPr>
        <p:spPr>
          <a:xfrm>
            <a:off x="1889125" y="4222750"/>
            <a:ext cx="8572500" cy="2246769"/>
          </a:xfrm>
          <a:prstGeom prst="rect">
            <a:avLst/>
          </a:prstGeom>
          <a:noFill/>
        </p:spPr>
        <p:txBody>
          <a:bodyPr wrap="square" rtlCol="0">
            <a:spAutoFit/>
          </a:bodyPr>
          <a:lstStyle/>
          <a:p>
            <a:pPr algn="ctr"/>
            <a:r>
              <a:rPr kumimoji="1" lang="en-US" altLang="ja-JP" sz="4400" b="1" dirty="0">
                <a:latin typeface="BIZ UDP明朝 Medium" panose="02020500000000000000" pitchFamily="18" charset="-128"/>
                <a:ea typeface="BIZ UDP明朝 Medium" panose="02020500000000000000" pitchFamily="18" charset="-128"/>
              </a:rPr>
              <a:t>202</a:t>
            </a:r>
            <a:r>
              <a:rPr kumimoji="1" lang="ja-JP" altLang="en-US" sz="4400" b="1" dirty="0">
                <a:latin typeface="BIZ UDP明朝 Medium" panose="02020500000000000000" pitchFamily="18" charset="-128"/>
                <a:ea typeface="BIZ UDP明朝 Medium" panose="02020500000000000000" pitchFamily="18" charset="-128"/>
              </a:rPr>
              <a:t>６年？月</a:t>
            </a:r>
            <a:endParaRPr kumimoji="1" lang="en-US" altLang="ja-JP" sz="4400" b="1" dirty="0">
              <a:latin typeface="BIZ UDP明朝 Medium" panose="02020500000000000000" pitchFamily="18" charset="-128"/>
              <a:ea typeface="BIZ UDP明朝 Medium" panose="02020500000000000000" pitchFamily="18" charset="-128"/>
            </a:endParaRPr>
          </a:p>
          <a:p>
            <a:pPr algn="ctr"/>
            <a:r>
              <a:rPr kumimoji="1" lang="en-US" altLang="ja-JP" sz="9600" b="1" dirty="0">
                <a:latin typeface="BIZ UDP明朝 Medium" panose="02020500000000000000" pitchFamily="18" charset="-128"/>
                <a:ea typeface="BIZ UDP明朝 Medium" panose="02020500000000000000" pitchFamily="18" charset="-128"/>
              </a:rPr>
              <a:t>『</a:t>
            </a:r>
            <a:r>
              <a:rPr kumimoji="1" lang="ja-JP" altLang="en-US" sz="9600" b="1" u="sng" dirty="0">
                <a:latin typeface="BIZ UDP明朝 Medium" panose="02020500000000000000" pitchFamily="18" charset="-128"/>
                <a:ea typeface="BIZ UDP明朝 Medium" panose="02020500000000000000" pitchFamily="18" charset="-128"/>
              </a:rPr>
              <a:t>国防戦略</a:t>
            </a:r>
            <a:r>
              <a:rPr kumimoji="1" lang="en-US" altLang="ja-JP" sz="9600" b="1" dirty="0">
                <a:latin typeface="BIZ UDP明朝 Medium" panose="02020500000000000000" pitchFamily="18" charset="-128"/>
                <a:ea typeface="BIZ UDP明朝 Medium" panose="02020500000000000000" pitchFamily="18" charset="-128"/>
              </a:rPr>
              <a:t>』</a:t>
            </a:r>
            <a:endParaRPr kumimoji="1" lang="ja-JP" altLang="en-US" sz="9600" b="1" dirty="0">
              <a:latin typeface="BIZ UDP明朝 Medium" panose="02020500000000000000" pitchFamily="18" charset="-128"/>
              <a:ea typeface="BIZ UDP明朝 Medium" panose="02020500000000000000" pitchFamily="18" charset="-128"/>
            </a:endParaRPr>
          </a:p>
        </p:txBody>
      </p:sp>
      <p:sp>
        <p:nvSpPr>
          <p:cNvPr id="4" name="矢印: 下 3">
            <a:extLst>
              <a:ext uri="{FF2B5EF4-FFF2-40B4-BE49-F238E27FC236}">
                <a16:creationId xmlns:a16="http://schemas.microsoft.com/office/drawing/2014/main" id="{AA7EC5DD-5473-B770-B65C-B4E193AEF6BF}"/>
              </a:ext>
            </a:extLst>
          </p:cNvPr>
          <p:cNvSpPr/>
          <p:nvPr/>
        </p:nvSpPr>
        <p:spPr>
          <a:xfrm>
            <a:off x="4079874" y="3181350"/>
            <a:ext cx="4032250" cy="1041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576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9FF2B-8D56-587F-4E3A-0D6A31EFCC8A}"/>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BB0A44D-CA63-D4B4-D3A5-DDC76FAFCCB0}"/>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防衛戦略と戦力計画策定構成（</a:t>
            </a:r>
            <a:r>
              <a:rPr lang="en-US" altLang="ja-JP" sz="4000" b="1" dirty="0">
                <a:latin typeface="BIZ UDP明朝 Medium" panose="02020500000000000000" pitchFamily="18" charset="-128"/>
                <a:ea typeface="BIZ UDP明朝 Medium" panose="02020500000000000000" pitchFamily="18" charset="-128"/>
              </a:rPr>
              <a:t>FPC</a:t>
            </a:r>
            <a:r>
              <a:rPr lang="ja-JP" altLang="en-US" sz="4000" b="1" dirty="0">
                <a:latin typeface="BIZ UDP明朝 Medium" panose="02020500000000000000" pitchFamily="18" charset="-128"/>
                <a:ea typeface="BIZ UDP明朝 Medium" panose="02020500000000000000" pitchFamily="18" charset="-128"/>
              </a:rPr>
              <a:t>）</a:t>
            </a:r>
            <a:endParaRPr lang="en-US" altLang="ja-JP" sz="4000" b="1"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5C507FE5-EE86-E192-4731-B967C3A32E71}"/>
              </a:ext>
            </a:extLst>
          </p:cNvPr>
          <p:cNvSpPr txBox="1"/>
          <p:nvPr/>
        </p:nvSpPr>
        <p:spPr>
          <a:xfrm>
            <a:off x="4833258" y="559837"/>
            <a:ext cx="3331028" cy="369332"/>
          </a:xfrm>
          <a:prstGeom prst="rect">
            <a:avLst/>
          </a:prstGeom>
          <a:noFill/>
        </p:spPr>
        <p:txBody>
          <a:bodyPr wrap="square" rtlCol="0">
            <a:spAutoFit/>
          </a:bodyPr>
          <a:lstStyle/>
          <a:p>
            <a:pPr algn="ctr"/>
            <a:r>
              <a:rPr kumimoji="1" lang="en-US" altLang="ja-JP" dirty="0">
                <a:solidFill>
                  <a:schemeClr val="accent2">
                    <a:lumMod val="50000"/>
                  </a:schemeClr>
                </a:solidFill>
                <a:latin typeface="ADLaM Display" panose="02010000000000000000" pitchFamily="2" charset="0"/>
                <a:ea typeface="ADLaM Display" panose="02010000000000000000" pitchFamily="2" charset="0"/>
                <a:cs typeface="ADLaM Display" panose="02010000000000000000" pitchFamily="2" charset="0"/>
              </a:rPr>
              <a:t>Force Planning Construct</a:t>
            </a:r>
            <a:endParaRPr kumimoji="1" lang="ja-JP" altLang="en-US" dirty="0">
              <a:solidFill>
                <a:schemeClr val="accent2">
                  <a:lumMod val="50000"/>
                </a:schemeClr>
              </a:solidFill>
              <a:latin typeface="ADLaM Display" panose="02010000000000000000" pitchFamily="2" charset="0"/>
              <a:cs typeface="ADLaM Display" panose="02010000000000000000" pitchFamily="2" charset="0"/>
            </a:endParaRPr>
          </a:p>
        </p:txBody>
      </p:sp>
      <p:graphicFrame>
        <p:nvGraphicFramePr>
          <p:cNvPr id="3" name="表 2">
            <a:extLst>
              <a:ext uri="{FF2B5EF4-FFF2-40B4-BE49-F238E27FC236}">
                <a16:creationId xmlns:a16="http://schemas.microsoft.com/office/drawing/2014/main" id="{37160661-AD1F-7488-ACCF-66FCAA836FF2}"/>
              </a:ext>
            </a:extLst>
          </p:cNvPr>
          <p:cNvGraphicFramePr>
            <a:graphicFrameLocks noGrp="1"/>
          </p:cNvGraphicFramePr>
          <p:nvPr>
            <p:extLst>
              <p:ext uri="{D42A27DB-BD31-4B8C-83A1-F6EECF244321}">
                <p14:modId xmlns:p14="http://schemas.microsoft.com/office/powerpoint/2010/main" val="251257608"/>
              </p:ext>
            </p:extLst>
          </p:nvPr>
        </p:nvGraphicFramePr>
        <p:xfrm>
          <a:off x="14195" y="957580"/>
          <a:ext cx="12177805" cy="5979160"/>
        </p:xfrm>
        <a:graphic>
          <a:graphicData uri="http://schemas.openxmlformats.org/drawingml/2006/table">
            <a:tbl>
              <a:tblPr firstRow="1" bandRow="1">
                <a:tableStyleId>{073A0DAA-6AF3-43AB-8588-CEC1D06C72B9}</a:tableStyleId>
              </a:tblPr>
              <a:tblGrid>
                <a:gridCol w="3512776">
                  <a:extLst>
                    <a:ext uri="{9D8B030D-6E8A-4147-A177-3AD203B41FA5}">
                      <a16:colId xmlns:a16="http://schemas.microsoft.com/office/drawing/2014/main" val="704290709"/>
                    </a:ext>
                  </a:extLst>
                </a:gridCol>
                <a:gridCol w="4605761">
                  <a:extLst>
                    <a:ext uri="{9D8B030D-6E8A-4147-A177-3AD203B41FA5}">
                      <a16:colId xmlns:a16="http://schemas.microsoft.com/office/drawing/2014/main" val="2961069063"/>
                    </a:ext>
                  </a:extLst>
                </a:gridCol>
                <a:gridCol w="4059268">
                  <a:extLst>
                    <a:ext uri="{9D8B030D-6E8A-4147-A177-3AD203B41FA5}">
                      <a16:colId xmlns:a16="http://schemas.microsoft.com/office/drawing/2014/main" val="4180197964"/>
                    </a:ext>
                  </a:extLst>
                </a:gridCol>
              </a:tblGrid>
              <a:tr h="370840">
                <a:tc>
                  <a:txBody>
                    <a:bodyPr/>
                    <a:lstStyle/>
                    <a:p>
                      <a:pPr algn="ctr"/>
                      <a:r>
                        <a:rPr kumimoji="1" lang="ja-JP" altLang="en-US" b="1" dirty="0">
                          <a:latin typeface="BIZ UD明朝 Medium" panose="02020500000000000000" pitchFamily="17" charset="-128"/>
                          <a:ea typeface="BIZ UD明朝 Medium" panose="02020500000000000000" pitchFamily="17" charset="-128"/>
                        </a:rPr>
                        <a:t>指針文書</a:t>
                      </a:r>
                    </a:p>
                  </a:txBody>
                  <a:tcPr>
                    <a:solidFill>
                      <a:srgbClr val="C00000"/>
                    </a:solidFill>
                  </a:tcPr>
                </a:tc>
                <a:tc>
                  <a:txBody>
                    <a:bodyPr/>
                    <a:lstStyle/>
                    <a:p>
                      <a:pPr algn="ctr"/>
                      <a:r>
                        <a:rPr kumimoji="1" lang="ja-JP" altLang="en-US" b="1" dirty="0">
                          <a:latin typeface="BIZ UD明朝 Medium" panose="02020500000000000000" pitchFamily="17" charset="-128"/>
                          <a:ea typeface="BIZ UD明朝 Medium" panose="02020500000000000000" pitchFamily="17" charset="-128"/>
                        </a:rPr>
                        <a:t>戦力規模の構成</a:t>
                      </a:r>
                    </a:p>
                  </a:txBody>
                  <a:tcPr>
                    <a:solidFill>
                      <a:srgbClr val="C00000"/>
                    </a:solidFill>
                  </a:tcPr>
                </a:tc>
                <a:tc>
                  <a:txBody>
                    <a:bodyPr/>
                    <a:lstStyle/>
                    <a:p>
                      <a:pPr algn="ctr"/>
                      <a:r>
                        <a:rPr kumimoji="1" lang="ja-JP" altLang="en-US" b="1" dirty="0">
                          <a:latin typeface="BIZ UD明朝 Medium" panose="02020500000000000000" pitchFamily="17" charset="-128"/>
                          <a:ea typeface="BIZ UD明朝 Medium" panose="02020500000000000000" pitchFamily="17" charset="-128"/>
                        </a:rPr>
                        <a:t>文脈</a:t>
                      </a:r>
                    </a:p>
                  </a:txBody>
                  <a:tcPr>
                    <a:solidFill>
                      <a:srgbClr val="C00000"/>
                    </a:solidFill>
                  </a:tcPr>
                </a:tc>
                <a:extLst>
                  <a:ext uri="{0D108BD9-81ED-4DB2-BD59-A6C34878D82A}">
                    <a16:rowId xmlns:a16="http://schemas.microsoft.com/office/drawing/2014/main" val="1613432012"/>
                  </a:ext>
                </a:extLst>
              </a:tr>
              <a:tr h="370840">
                <a:tc>
                  <a:txBody>
                    <a:bodyPr/>
                    <a:lstStyle/>
                    <a:p>
                      <a:pPr algn="ctr"/>
                      <a:r>
                        <a:rPr kumimoji="1" lang="ja-JP" altLang="en-US" sz="1800" b="1" dirty="0">
                          <a:latin typeface="BIZ UDP明朝 Medium" panose="02020500000000000000" pitchFamily="18" charset="-128"/>
                          <a:ea typeface="BIZ UDP明朝 Medium" panose="02020500000000000000" pitchFamily="18" charset="-128"/>
                        </a:rPr>
                        <a:t>ボトムアップレビュー</a:t>
                      </a:r>
                      <a:endParaRPr kumimoji="1" lang="en-US" altLang="ja-JP" sz="1800" b="1" dirty="0">
                        <a:latin typeface="BIZ UDP明朝 Medium" panose="02020500000000000000" pitchFamily="18" charset="-128"/>
                        <a:ea typeface="BIZ UDP明朝 Medium" panose="02020500000000000000" pitchFamily="18" charset="-128"/>
                      </a:endParaRPr>
                    </a:p>
                    <a:p>
                      <a:pPr algn="ct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1800" b="1" dirty="0">
                          <a:latin typeface="BIZ UDP明朝 Medium" panose="02020500000000000000" pitchFamily="18" charset="-128"/>
                          <a:ea typeface="BIZ UDP明朝 Medium" panose="02020500000000000000" pitchFamily="18" charset="-128"/>
                        </a:rPr>
                        <a:t>1993</a:t>
                      </a:r>
                      <a:r>
                        <a:rPr kumimoji="1" lang="ja-JP" altLang="en-US" sz="1800" b="1" dirty="0">
                          <a:latin typeface="BIZ UDP明朝 Medium" panose="02020500000000000000" pitchFamily="18" charset="-128"/>
                          <a:ea typeface="BIZ UDP明朝 Medium" panose="02020500000000000000" pitchFamily="18" charset="-128"/>
                        </a:rPr>
                        <a:t>年）</a:t>
                      </a:r>
                    </a:p>
                  </a:txBody>
                  <a:tcPr anchor="b">
                    <a:solidFill>
                      <a:srgbClr val="FFC000"/>
                    </a:solidFill>
                  </a:tcPr>
                </a:tc>
                <a:tc>
                  <a:txBody>
                    <a:bodyPr/>
                    <a:lstStyle/>
                    <a:p>
                      <a:r>
                        <a:rPr kumimoji="1" lang="en-US" altLang="ja-JP" sz="1700" b="1" dirty="0">
                          <a:latin typeface="HG丸ｺﾞｼｯｸM-PRO" panose="020F0600000000000000" pitchFamily="50" charset="-128"/>
                          <a:ea typeface="HG丸ｺﾞｼｯｸM-PRO" panose="020F0600000000000000" pitchFamily="50" charset="-128"/>
                        </a:rPr>
                        <a:t>2</a:t>
                      </a:r>
                      <a:r>
                        <a:rPr kumimoji="1" lang="ja-JP" altLang="en-US" sz="1700" b="1" dirty="0">
                          <a:latin typeface="HG丸ｺﾞｼｯｸM-PRO" panose="020F0600000000000000" pitchFamily="50" charset="-128"/>
                          <a:ea typeface="HG丸ｺﾞｼｯｸM-PRO" panose="020F0600000000000000" pitchFamily="50" charset="-128"/>
                        </a:rPr>
                        <a:t>つの地域の脅威をほぼ同時に打倒する</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冷戦後、初の戦略的戦力計画策定構成</a:t>
                      </a:r>
                    </a:p>
                  </a:txBody>
                  <a:tcPr anchor="ctr">
                    <a:solidFill>
                      <a:srgbClr val="FFC000"/>
                    </a:solidFill>
                  </a:tcPr>
                </a:tc>
                <a:extLst>
                  <a:ext uri="{0D108BD9-81ED-4DB2-BD59-A6C34878D82A}">
                    <a16:rowId xmlns:a16="http://schemas.microsoft.com/office/drawing/2014/main" val="18701525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1997</a:t>
                      </a:r>
                      <a:r>
                        <a:rPr kumimoji="1" lang="ja-JP" altLang="en-US" sz="1800" b="1" dirty="0">
                          <a:latin typeface="BIZ UDP明朝 Medium" panose="02020500000000000000" pitchFamily="18" charset="-128"/>
                          <a:ea typeface="BIZ UDP明朝 Medium" panose="02020500000000000000" pitchFamily="18" charset="-128"/>
                        </a:rPr>
                        <a:t>年</a:t>
                      </a:r>
                    </a:p>
                    <a:p>
                      <a:pPr algn="ctr"/>
                      <a:r>
                        <a:rPr kumimoji="1" lang="en-US" altLang="ja-JP" sz="1800" b="1" dirty="0">
                          <a:latin typeface="BIZ UDP明朝 Medium" panose="02020500000000000000" pitchFamily="18" charset="-128"/>
                          <a:ea typeface="BIZ UDP明朝 Medium" panose="02020500000000000000" pitchFamily="18" charset="-128"/>
                        </a:rPr>
                        <a:t>4</a:t>
                      </a:r>
                      <a:r>
                        <a:rPr kumimoji="1" lang="ja-JP" altLang="en-US" sz="1800" b="1" dirty="0">
                          <a:latin typeface="BIZ UDP明朝 Medium" panose="02020500000000000000" pitchFamily="18" charset="-128"/>
                          <a:ea typeface="BIZ UDP明朝 Medium" panose="02020500000000000000" pitchFamily="18" charset="-128"/>
                        </a:rPr>
                        <a:t>年毎の国防見直し（</a:t>
                      </a:r>
                      <a:r>
                        <a:rPr kumimoji="1" lang="en-US" altLang="ja-JP" sz="1800" b="1" dirty="0">
                          <a:latin typeface="BIZ UDP明朝 Medium" panose="02020500000000000000" pitchFamily="18" charset="-128"/>
                          <a:ea typeface="BIZ UDP明朝 Medium" panose="02020500000000000000" pitchFamily="18" charset="-128"/>
                        </a:rPr>
                        <a:t>QDR</a:t>
                      </a:r>
                      <a:r>
                        <a:rPr kumimoji="1" lang="ja-JP" altLang="en-US" sz="1800" b="1" dirty="0">
                          <a:latin typeface="BIZ UDP明朝 Medium" panose="02020500000000000000" pitchFamily="18" charset="-128"/>
                          <a:ea typeface="BIZ UDP明朝 Medium" panose="02020500000000000000" pitchFamily="18" charset="-128"/>
                        </a:rPr>
                        <a:t>）</a:t>
                      </a:r>
                      <a:endParaRPr kumimoji="1" lang="en-US" altLang="ja-JP" sz="1800" b="1" dirty="0">
                        <a:latin typeface="BIZ UDP明朝 Medium" panose="02020500000000000000" pitchFamily="18" charset="-128"/>
                        <a:ea typeface="BIZ UDP明朝 Medium" panose="02020500000000000000" pitchFamily="18" charset="-128"/>
                      </a:endParaRPr>
                    </a:p>
                  </a:txBody>
                  <a:tcPr anchor="b">
                    <a:solidFill>
                      <a:srgbClr val="FFC000"/>
                    </a:solidFill>
                  </a:tcPr>
                </a:tc>
                <a:tc>
                  <a:txBody>
                    <a:bodyPr/>
                    <a:lstStyle/>
                    <a:p>
                      <a:r>
                        <a:rPr kumimoji="1" lang="en-US" altLang="ja-JP" sz="1700" b="1" dirty="0">
                          <a:latin typeface="HG丸ｺﾞｼｯｸM-PRO" panose="020F0600000000000000" pitchFamily="50" charset="-128"/>
                          <a:ea typeface="HG丸ｺﾞｼｯｸM-PRO" panose="020F0600000000000000" pitchFamily="50" charset="-128"/>
                        </a:rPr>
                        <a:t>2</a:t>
                      </a:r>
                      <a:r>
                        <a:rPr kumimoji="1" lang="ja-JP" altLang="en-US" sz="1700" b="1" dirty="0">
                          <a:latin typeface="HG丸ｺﾞｼｯｸM-PRO" panose="020F0600000000000000" pitchFamily="50" charset="-128"/>
                          <a:ea typeface="HG丸ｺﾞｼｯｸM-PRO" panose="020F0600000000000000" pitchFamily="50" charset="-128"/>
                        </a:rPr>
                        <a:t>つの戦域で大規模な侵略を打倒する</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大規模な地域紛争と小規模なシナリオの両方に対応する規模</a:t>
                      </a:r>
                    </a:p>
                  </a:txBody>
                  <a:tcPr anchor="b">
                    <a:solidFill>
                      <a:srgbClr val="FFC000"/>
                    </a:solidFill>
                  </a:tcPr>
                </a:tc>
                <a:extLst>
                  <a:ext uri="{0D108BD9-81ED-4DB2-BD59-A6C34878D82A}">
                    <a16:rowId xmlns:a16="http://schemas.microsoft.com/office/drawing/2014/main" val="32170800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2001</a:t>
                      </a:r>
                      <a:r>
                        <a:rPr kumimoji="1" lang="ja-JP" altLang="en-US" sz="1800" b="1" dirty="0">
                          <a:latin typeface="BIZ UDP明朝 Medium" panose="02020500000000000000" pitchFamily="18" charset="-128"/>
                          <a:ea typeface="BIZ UDP明朝 Medium" panose="02020500000000000000" pitchFamily="18" charset="-128"/>
                        </a:rPr>
                        <a:t>年</a:t>
                      </a:r>
                      <a:endParaRPr kumimoji="1" lang="en-US" altLang="ja-JP" sz="1800" b="1" dirty="0">
                        <a:latin typeface="BIZ UDP明朝 Medium" panose="02020500000000000000" pitchFamily="18" charset="-128"/>
                        <a:ea typeface="BIZ UDP明朝 Medium" panose="020205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4</a:t>
                      </a:r>
                      <a:r>
                        <a:rPr kumimoji="1" lang="ja-JP" altLang="en-US" sz="1800" b="1" dirty="0">
                          <a:latin typeface="BIZ UDP明朝 Medium" panose="02020500000000000000" pitchFamily="18" charset="-128"/>
                          <a:ea typeface="BIZ UDP明朝 Medium" panose="02020500000000000000" pitchFamily="18" charset="-128"/>
                        </a:rPr>
                        <a:t>年毎の国防見直し（</a:t>
                      </a:r>
                      <a:r>
                        <a:rPr kumimoji="1" lang="en-US" altLang="ja-JP" sz="1800" b="1" dirty="0">
                          <a:latin typeface="BIZ UDP明朝 Medium" panose="02020500000000000000" pitchFamily="18" charset="-128"/>
                          <a:ea typeface="BIZ UDP明朝 Medium" panose="02020500000000000000" pitchFamily="18" charset="-128"/>
                        </a:rPr>
                        <a:t>QDR</a:t>
                      </a:r>
                      <a:r>
                        <a:rPr kumimoji="1" lang="ja-JP" altLang="en-US" sz="1800" b="1" dirty="0">
                          <a:latin typeface="BIZ UDP明朝 Medium" panose="02020500000000000000" pitchFamily="18" charset="-128"/>
                          <a:ea typeface="BIZ UDP明朝 Medium" panose="02020500000000000000" pitchFamily="18" charset="-128"/>
                        </a:rPr>
                        <a:t>）</a:t>
                      </a:r>
                    </a:p>
                  </a:txBody>
                  <a:tcPr anchor="b">
                    <a:solidFill>
                      <a:srgbClr val="FFC000"/>
                    </a:solidFill>
                  </a:tcPr>
                </a:tc>
                <a:tc>
                  <a:txBody>
                    <a:bodyPr/>
                    <a:lstStyle/>
                    <a:p>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つの脅威と</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つの決定的な脅威を迅速に打倒する（体制変更）</a:t>
                      </a:r>
                    </a:p>
                  </a:txBody>
                  <a:tcPr anchor="ctr">
                    <a:solidFill>
                      <a:srgbClr val="FFC000"/>
                    </a:solidFill>
                  </a:tcPr>
                </a:tc>
                <a:tc>
                  <a:txBody>
                    <a:bodyPr/>
                    <a:lstStyle/>
                    <a:p>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つの体制変更</a:t>
                      </a:r>
                      <a:endParaRPr kumimoji="1" lang="en-US" altLang="ja-JP" sz="1600" b="1" dirty="0">
                        <a:latin typeface="HG丸ｺﾞｼｯｸM-PRO" panose="020F0600000000000000" pitchFamily="50" charset="-128"/>
                        <a:ea typeface="HG丸ｺﾞｼｯｸM-PRO" panose="020F0600000000000000" pitchFamily="50" charset="-128"/>
                      </a:endParaRPr>
                    </a:p>
                    <a:p>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つ目の戦域のリスクを許容</a:t>
                      </a:r>
                    </a:p>
                  </a:txBody>
                  <a:tcPr anchor="b">
                    <a:solidFill>
                      <a:srgbClr val="FFC000"/>
                    </a:solidFill>
                  </a:tcPr>
                </a:tc>
                <a:extLst>
                  <a:ext uri="{0D108BD9-81ED-4DB2-BD59-A6C34878D82A}">
                    <a16:rowId xmlns:a16="http://schemas.microsoft.com/office/drawing/2014/main" val="17299689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2006</a:t>
                      </a:r>
                      <a:r>
                        <a:rPr kumimoji="1" lang="ja-JP" altLang="en-US" sz="1800" b="1" dirty="0">
                          <a:latin typeface="BIZ UDP明朝 Medium" panose="02020500000000000000" pitchFamily="18" charset="-128"/>
                          <a:ea typeface="BIZ UDP明朝 Medium" panose="02020500000000000000" pitchFamily="18" charset="-128"/>
                        </a:rPr>
                        <a:t>年</a:t>
                      </a:r>
                      <a:endParaRPr kumimoji="1" lang="en-US" altLang="ja-JP" sz="1800" b="1" dirty="0">
                        <a:latin typeface="BIZ UDP明朝 Medium" panose="02020500000000000000" pitchFamily="18" charset="-128"/>
                        <a:ea typeface="BIZ UDP明朝 Medium" panose="020205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4</a:t>
                      </a:r>
                      <a:r>
                        <a:rPr kumimoji="1" lang="ja-JP" altLang="en-US" sz="1800" b="1" dirty="0">
                          <a:latin typeface="BIZ UDP明朝 Medium" panose="02020500000000000000" pitchFamily="18" charset="-128"/>
                          <a:ea typeface="BIZ UDP明朝 Medium" panose="02020500000000000000" pitchFamily="18" charset="-128"/>
                        </a:rPr>
                        <a:t>年毎の国防見直し（</a:t>
                      </a:r>
                      <a:r>
                        <a:rPr kumimoji="1" lang="en-US" altLang="ja-JP" sz="1800" b="1" dirty="0">
                          <a:latin typeface="BIZ UDP明朝 Medium" panose="02020500000000000000" pitchFamily="18" charset="-128"/>
                          <a:ea typeface="BIZ UDP明朝 Medium" panose="02020500000000000000" pitchFamily="18" charset="-128"/>
                        </a:rPr>
                        <a:t>QDR</a:t>
                      </a:r>
                      <a:r>
                        <a:rPr kumimoji="1" lang="ja-JP" altLang="en-US" sz="1800" b="1" dirty="0">
                          <a:latin typeface="BIZ UDP明朝 Medium" panose="02020500000000000000" pitchFamily="18" charset="-128"/>
                          <a:ea typeface="BIZ UDP明朝 Medium" panose="02020500000000000000" pitchFamily="18" charset="-128"/>
                        </a:rPr>
                        <a:t>）</a:t>
                      </a:r>
                    </a:p>
                  </a:txBody>
                  <a:tcPr anchor="b">
                    <a:solidFill>
                      <a:srgbClr val="FFC000"/>
                    </a:solidFill>
                  </a:tcPr>
                </a:tc>
                <a:tc>
                  <a:txBody>
                    <a:bodyPr/>
                    <a:lstStyle/>
                    <a:p>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つの従来型の紛争に勝利する、または</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つの従来型の紛争と</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つの非正規戦役に勝つ</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長期化する対反乱／対テロへの対応</a:t>
                      </a:r>
                    </a:p>
                  </a:txBody>
                  <a:tcPr anchor="ctr">
                    <a:solidFill>
                      <a:srgbClr val="FFC000"/>
                    </a:solidFill>
                  </a:tcPr>
                </a:tc>
                <a:extLst>
                  <a:ext uri="{0D108BD9-81ED-4DB2-BD59-A6C34878D82A}">
                    <a16:rowId xmlns:a16="http://schemas.microsoft.com/office/drawing/2014/main" val="41312417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2010</a:t>
                      </a:r>
                      <a:r>
                        <a:rPr kumimoji="1" lang="ja-JP" altLang="en-US" sz="1800" b="1" dirty="0">
                          <a:latin typeface="BIZ UDP明朝 Medium" panose="02020500000000000000" pitchFamily="18" charset="-128"/>
                          <a:ea typeface="BIZ UDP明朝 Medium" panose="02020500000000000000" pitchFamily="18" charset="-128"/>
                        </a:rPr>
                        <a:t>年</a:t>
                      </a:r>
                      <a:endParaRPr kumimoji="1" lang="en-US" altLang="ja-JP" sz="1800" b="1" dirty="0">
                        <a:latin typeface="BIZ UDP明朝 Medium" panose="02020500000000000000" pitchFamily="18" charset="-128"/>
                        <a:ea typeface="BIZ UDP明朝 Medium" panose="020205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4</a:t>
                      </a:r>
                      <a:r>
                        <a:rPr kumimoji="1" lang="ja-JP" altLang="en-US" sz="1800" b="1" dirty="0">
                          <a:latin typeface="BIZ UDP明朝 Medium" panose="02020500000000000000" pitchFamily="18" charset="-128"/>
                          <a:ea typeface="BIZ UDP明朝 Medium" panose="02020500000000000000" pitchFamily="18" charset="-128"/>
                        </a:rPr>
                        <a:t>年毎の国防見直し（</a:t>
                      </a:r>
                      <a:r>
                        <a:rPr kumimoji="1" lang="en-US" altLang="ja-JP" sz="1800" b="1" dirty="0">
                          <a:latin typeface="BIZ UDP明朝 Medium" panose="02020500000000000000" pitchFamily="18" charset="-128"/>
                          <a:ea typeface="BIZ UDP明朝 Medium" panose="02020500000000000000" pitchFamily="18" charset="-128"/>
                        </a:rPr>
                        <a:t>QDR</a:t>
                      </a:r>
                      <a:r>
                        <a:rPr kumimoji="1" lang="ja-JP" altLang="en-US" sz="1800" b="1" dirty="0">
                          <a:latin typeface="BIZ UDP明朝 Medium" panose="02020500000000000000" pitchFamily="18" charset="-128"/>
                          <a:ea typeface="BIZ UDP明朝 Medium" panose="02020500000000000000" pitchFamily="18" charset="-128"/>
                        </a:rPr>
                        <a:t>）</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つの従来型の大規模な陸上戦役、または</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つの大規模な空戦／海戦役と</a:t>
                      </a:r>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つ目の戦域紛争に勝利する</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長期的な脅威に対するシェービングを探る</a:t>
                      </a:r>
                    </a:p>
                  </a:txBody>
                  <a:tcPr anchor="ctr">
                    <a:solidFill>
                      <a:srgbClr val="FFC000"/>
                    </a:solidFill>
                  </a:tcPr>
                </a:tc>
                <a:extLst>
                  <a:ext uri="{0D108BD9-81ED-4DB2-BD59-A6C34878D82A}">
                    <a16:rowId xmlns:a16="http://schemas.microsoft.com/office/drawing/2014/main" val="762919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2014</a:t>
                      </a:r>
                      <a:r>
                        <a:rPr kumimoji="1" lang="ja-JP" altLang="en-US" sz="1800" b="1" dirty="0">
                          <a:latin typeface="BIZ UDP明朝 Medium" panose="02020500000000000000" pitchFamily="18" charset="-128"/>
                          <a:ea typeface="BIZ UDP明朝 Medium" panose="02020500000000000000" pitchFamily="18" charset="-128"/>
                        </a:rPr>
                        <a:t>年</a:t>
                      </a:r>
                      <a:endParaRPr kumimoji="1" lang="en-US" altLang="ja-JP" sz="1800" b="1" dirty="0">
                        <a:latin typeface="BIZ UDP明朝 Medium" panose="02020500000000000000" pitchFamily="18" charset="-128"/>
                        <a:ea typeface="BIZ UDP明朝 Medium" panose="02020500000000000000" pitchFamily="18"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a:latin typeface="BIZ UDP明朝 Medium" panose="02020500000000000000" pitchFamily="18" charset="-128"/>
                          <a:ea typeface="BIZ UDP明朝 Medium" panose="02020500000000000000" pitchFamily="18" charset="-128"/>
                        </a:rPr>
                        <a:t>4</a:t>
                      </a:r>
                      <a:r>
                        <a:rPr kumimoji="1" lang="ja-JP" altLang="en-US" sz="1800" b="1" dirty="0">
                          <a:latin typeface="BIZ UDP明朝 Medium" panose="02020500000000000000" pitchFamily="18" charset="-128"/>
                          <a:ea typeface="BIZ UDP明朝 Medium" panose="02020500000000000000" pitchFamily="18" charset="-128"/>
                        </a:rPr>
                        <a:t>年毎の国防見直し（</a:t>
                      </a:r>
                      <a:r>
                        <a:rPr kumimoji="1" lang="en-US" altLang="ja-JP" sz="1800" b="1" dirty="0">
                          <a:latin typeface="BIZ UDP明朝 Medium" panose="02020500000000000000" pitchFamily="18" charset="-128"/>
                          <a:ea typeface="BIZ UDP明朝 Medium" panose="02020500000000000000" pitchFamily="18" charset="-128"/>
                        </a:rPr>
                        <a:t>QDR</a:t>
                      </a:r>
                      <a:r>
                        <a:rPr kumimoji="1" lang="ja-JP" altLang="en-US" sz="1800" b="1" dirty="0">
                          <a:latin typeface="BIZ UDP明朝 Medium" panose="02020500000000000000" pitchFamily="18" charset="-128"/>
                          <a:ea typeface="BIZ UDP明朝 Medium" panose="02020500000000000000" pitchFamily="18" charset="-128"/>
                        </a:rPr>
                        <a:t>）</a:t>
                      </a:r>
                      <a:endParaRPr kumimoji="1" lang="en-US" altLang="ja-JP" sz="1800" b="1" dirty="0">
                        <a:latin typeface="BIZ UDP明朝 Medium" panose="02020500000000000000" pitchFamily="18" charset="-128"/>
                        <a:ea typeface="BIZ UDP明朝 Medium" panose="02020500000000000000" pitchFamily="18" charset="-128"/>
                      </a:endParaRP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大規模な戦役で地域の敵対者の</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つを打倒し、</a:t>
                      </a:r>
                      <a:r>
                        <a:rPr kumimoji="1" lang="en-US" altLang="ja-JP" sz="1600" b="1" dirty="0">
                          <a:latin typeface="HG丸ｺﾞｼｯｸM-PRO" panose="020F0600000000000000" pitchFamily="50" charset="-128"/>
                          <a:ea typeface="HG丸ｺﾞｼｯｸM-PRO" panose="020F0600000000000000" pitchFamily="50" charset="-128"/>
                        </a:rPr>
                        <a:t>2</a:t>
                      </a:r>
                      <a:r>
                        <a:rPr kumimoji="1" lang="ja-JP" altLang="en-US" sz="1600" b="1" dirty="0">
                          <a:latin typeface="HG丸ｺﾞｼｯｸM-PRO" panose="020F0600000000000000" pitchFamily="50" charset="-128"/>
                          <a:ea typeface="HG丸ｺﾞｼｯｸM-PRO" panose="020F0600000000000000" pitchFamily="50" charset="-128"/>
                        </a:rPr>
                        <a:t>つ目の侵略者の目標を阻止するか、容認できないコストを課す</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革新的ではあるが、より小規模な部隊で、全てのスペクトラムをカバーできるようにする再編成を行う</a:t>
                      </a:r>
                    </a:p>
                  </a:txBody>
                  <a:tcPr anchor="b">
                    <a:solidFill>
                      <a:srgbClr val="FFC000"/>
                    </a:solidFill>
                  </a:tcPr>
                </a:tc>
                <a:extLst>
                  <a:ext uri="{0D108BD9-81ED-4DB2-BD59-A6C34878D82A}">
                    <a16:rowId xmlns:a16="http://schemas.microsoft.com/office/drawing/2014/main" val="4099689668"/>
                  </a:ext>
                </a:extLst>
              </a:tr>
              <a:tr h="370840">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2018</a:t>
                      </a:r>
                      <a:r>
                        <a:rPr kumimoji="1" lang="ja-JP" altLang="en-US" sz="2000" b="1" dirty="0">
                          <a:latin typeface="BIZ UDP明朝 Medium" panose="02020500000000000000" pitchFamily="18" charset="-128"/>
                          <a:ea typeface="BIZ UDP明朝 Medium" panose="02020500000000000000" pitchFamily="18" charset="-128"/>
                        </a:rPr>
                        <a:t>年「国家防衛戦略」</a:t>
                      </a:r>
                    </a:p>
                  </a:txBody>
                  <a:tcPr anchor="ctr">
                    <a:solidFill>
                      <a:srgbClr val="FFC000"/>
                    </a:solidFill>
                  </a:tcPr>
                </a:tc>
                <a:tc>
                  <a:txBody>
                    <a:bodyPr/>
                    <a:lstStyle/>
                    <a:p>
                      <a:r>
                        <a:rPr kumimoji="1" lang="en-US" altLang="ja-JP" sz="1600" b="1" dirty="0">
                          <a:latin typeface="HG丸ｺﾞｼｯｸM-PRO" panose="020F0600000000000000" pitchFamily="50" charset="-128"/>
                          <a:ea typeface="HG丸ｺﾞｼｯｸM-PRO" panose="020F0600000000000000" pitchFamily="50" charset="-128"/>
                        </a:rPr>
                        <a:t>3</a:t>
                      </a:r>
                      <a:r>
                        <a:rPr kumimoji="1" lang="ja-JP" altLang="en-US" sz="1600" b="1" dirty="0">
                          <a:latin typeface="HG丸ｺﾞｼｯｸM-PRO" panose="020F0600000000000000" pitchFamily="50" charset="-128"/>
                          <a:ea typeface="HG丸ｺﾞｼｯｸM-PRO" panose="020F0600000000000000" pitchFamily="50" charset="-128"/>
                        </a:rPr>
                        <a:t>つの地域での抑止：</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つの大国間の戦争に勝利し、資源を</a:t>
                      </a:r>
                      <a:r>
                        <a:rPr kumimoji="1" lang="en-US" altLang="ja-JP" sz="1600" b="1" dirty="0">
                          <a:latin typeface="HG丸ｺﾞｼｯｸM-PRO" panose="020F0600000000000000" pitchFamily="50" charset="-128"/>
                          <a:ea typeface="HG丸ｺﾞｼｯｸM-PRO" panose="020F0600000000000000" pitchFamily="50" charset="-128"/>
                        </a:rPr>
                        <a:t>1</a:t>
                      </a:r>
                      <a:r>
                        <a:rPr kumimoji="1" lang="ja-JP" altLang="en-US" sz="1600" b="1" dirty="0">
                          <a:latin typeface="HG丸ｺﾞｼｯｸM-PRO" panose="020F0600000000000000" pitchFamily="50" charset="-128"/>
                          <a:ea typeface="HG丸ｺﾞｼｯｸM-PRO" panose="020F0600000000000000" pitchFamily="50" charset="-128"/>
                        </a:rPr>
                        <a:t>つの戦域の抑止から</a:t>
                      </a:r>
                      <a:r>
                        <a:rPr kumimoji="1" lang="en-US" altLang="ja-JP" sz="1600" b="1" dirty="0">
                          <a:latin typeface="HG丸ｺﾞｼｯｸM-PRO" panose="020F0600000000000000" pitchFamily="50" charset="-128"/>
                          <a:ea typeface="HG丸ｺﾞｼｯｸM-PRO" panose="020F0600000000000000" pitchFamily="50" charset="-128"/>
                        </a:rPr>
                        <a:t>3</a:t>
                      </a:r>
                      <a:r>
                        <a:rPr kumimoji="1" lang="ja-JP" altLang="en-US" sz="1600" b="1" dirty="0">
                          <a:latin typeface="HG丸ｺﾞｼｯｸM-PRO" panose="020F0600000000000000" pitchFamily="50" charset="-128"/>
                          <a:ea typeface="HG丸ｺﾞｼｯｸM-PRO" panose="020F0600000000000000" pitchFamily="50" charset="-128"/>
                        </a:rPr>
                        <a:t>つめの戦域での抑止力にシフトする</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大国間競争、資源の限界</a:t>
                      </a:r>
                    </a:p>
                  </a:txBody>
                  <a:tcPr anchor="ctr">
                    <a:solidFill>
                      <a:srgbClr val="FFC000"/>
                    </a:solidFill>
                  </a:tcPr>
                </a:tc>
                <a:extLst>
                  <a:ext uri="{0D108BD9-81ED-4DB2-BD59-A6C34878D82A}">
                    <a16:rowId xmlns:a16="http://schemas.microsoft.com/office/drawing/2014/main" val="3539950031"/>
                  </a:ext>
                </a:extLst>
              </a:tr>
              <a:tr h="370840">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2022</a:t>
                      </a:r>
                      <a:r>
                        <a:rPr kumimoji="1" lang="ja-JP" altLang="en-US" sz="2000" b="1" dirty="0">
                          <a:latin typeface="BIZ UDP明朝 Medium" panose="02020500000000000000" pitchFamily="18" charset="-128"/>
                          <a:ea typeface="BIZ UDP明朝 Medium" panose="02020500000000000000" pitchFamily="18" charset="-128"/>
                        </a:rPr>
                        <a:t>年「国家防衛戦略」</a:t>
                      </a:r>
                    </a:p>
                  </a:txBody>
                  <a:tcPr anchor="ctr">
                    <a:solidFill>
                      <a:srgbClr val="FFC000"/>
                    </a:solidFill>
                  </a:tcPr>
                </a:tc>
                <a:tc>
                  <a:txBody>
                    <a:bodyPr/>
                    <a:lstStyle/>
                    <a:p>
                      <a:r>
                        <a:rPr kumimoji="1" lang="en-US" altLang="ja-JP" sz="1600" b="1" dirty="0">
                          <a:latin typeface="HG丸ｺﾞｼｯｸM-PRO" panose="020F0600000000000000" pitchFamily="50" charset="-128"/>
                          <a:ea typeface="HG丸ｺﾞｼｯｸM-PRO" panose="020F0600000000000000" pitchFamily="50" charset="-128"/>
                        </a:rPr>
                        <a:t>2018</a:t>
                      </a:r>
                      <a:r>
                        <a:rPr kumimoji="1" lang="ja-JP" altLang="en-US" sz="1600" b="1" dirty="0">
                          <a:latin typeface="HG丸ｺﾞｼｯｸM-PRO" panose="020F0600000000000000" pitchFamily="50" charset="-128"/>
                          <a:ea typeface="HG丸ｺﾞｼｯｸM-PRO" panose="020F0600000000000000" pitchFamily="50" charset="-128"/>
                        </a:rPr>
                        <a:t>年版「国家防衛戦略」フレームワーク適用</a:t>
                      </a:r>
                    </a:p>
                  </a:txBody>
                  <a:tcPr anchor="ctr">
                    <a:solidFill>
                      <a:srgbClr val="FFC000"/>
                    </a:solidFill>
                  </a:tcPr>
                </a:tc>
                <a:tc>
                  <a:txBody>
                    <a:bodyPr/>
                    <a:lstStyle/>
                    <a:p>
                      <a:r>
                        <a:rPr kumimoji="1" lang="ja-JP" altLang="en-US" sz="1600" b="1" dirty="0">
                          <a:latin typeface="HG丸ｺﾞｼｯｸM-PRO" panose="020F0600000000000000" pitchFamily="50" charset="-128"/>
                          <a:ea typeface="HG丸ｺﾞｼｯｸM-PRO" panose="020F0600000000000000" pitchFamily="50" charset="-128"/>
                        </a:rPr>
                        <a:t>遥かに洗練されたシナリオ・テスト</a:t>
                      </a:r>
                    </a:p>
                  </a:txBody>
                  <a:tcPr anchor="ctr">
                    <a:solidFill>
                      <a:srgbClr val="FFC000"/>
                    </a:solidFill>
                  </a:tcPr>
                </a:tc>
                <a:extLst>
                  <a:ext uri="{0D108BD9-81ED-4DB2-BD59-A6C34878D82A}">
                    <a16:rowId xmlns:a16="http://schemas.microsoft.com/office/drawing/2014/main" val="1544374767"/>
                  </a:ext>
                </a:extLst>
              </a:tr>
            </a:tbl>
          </a:graphicData>
        </a:graphic>
      </p:graphicFrame>
    </p:spTree>
    <p:extLst>
      <p:ext uri="{BB962C8B-B14F-4D97-AF65-F5344CB8AC3E}">
        <p14:creationId xmlns:p14="http://schemas.microsoft.com/office/powerpoint/2010/main" val="366848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768EC-0143-C5C5-50AB-22FF5A0B0C6D}"/>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61DB394B-97BA-A382-D46E-41E160B17D3E}"/>
              </a:ext>
            </a:extLst>
          </p:cNvPr>
          <p:cNvPicPr>
            <a:picLocks noChangeAspect="1"/>
          </p:cNvPicPr>
          <p:nvPr/>
        </p:nvPicPr>
        <p:blipFill>
          <a:blip r:embed="rId3"/>
          <a:stretch>
            <a:fillRect/>
          </a:stretch>
        </p:blipFill>
        <p:spPr>
          <a:xfrm>
            <a:off x="988788" y="933253"/>
            <a:ext cx="5140873" cy="5730273"/>
          </a:xfrm>
          <a:prstGeom prst="rect">
            <a:avLst/>
          </a:prstGeom>
          <a:ln>
            <a:solidFill>
              <a:srgbClr val="C00000"/>
            </a:solidFill>
          </a:ln>
        </p:spPr>
      </p:pic>
      <p:sp>
        <p:nvSpPr>
          <p:cNvPr id="7" name="テキスト ボックス 6">
            <a:extLst>
              <a:ext uri="{FF2B5EF4-FFF2-40B4-BE49-F238E27FC236}">
                <a16:creationId xmlns:a16="http://schemas.microsoft.com/office/drawing/2014/main" id="{B823ECB5-B897-AD93-83C7-FC82FD946073}"/>
              </a:ext>
            </a:extLst>
          </p:cNvPr>
          <p:cNvSpPr txBox="1"/>
          <p:nvPr/>
        </p:nvSpPr>
        <p:spPr>
          <a:xfrm rot="16200000">
            <a:off x="-2102507" y="3698361"/>
            <a:ext cx="5982535" cy="200055"/>
          </a:xfrm>
          <a:prstGeom prst="rect">
            <a:avLst/>
          </a:prstGeom>
          <a:noFill/>
        </p:spPr>
        <p:txBody>
          <a:bodyPr wrap="square">
            <a:spAutoFit/>
          </a:bodyPr>
          <a:lstStyle/>
          <a:p>
            <a:r>
              <a:rPr lang="en-US" altLang="ja-JP" sz="7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https://www.war.gov/News/Releases/Release/Article/4172735/statement-on-the-development-of-the-2025-national-defense-strategy/</a:t>
            </a:r>
            <a:endParaRPr lang="ja-JP" altLang="en-US" sz="700" dirty="0">
              <a:solidFill>
                <a:srgbClr val="C00000"/>
              </a:solidFill>
              <a:latin typeface="ADLaM Display" panose="02010000000000000000" pitchFamily="2" charset="0"/>
              <a:ea typeface="BIZ UDP明朝 Medium" panose="02020500000000000000" pitchFamily="18" charset="-128"/>
              <a:cs typeface="ADLaM Display" panose="02010000000000000000" pitchFamily="2" charset="0"/>
            </a:endParaRPr>
          </a:p>
        </p:txBody>
      </p:sp>
      <p:pic>
        <p:nvPicPr>
          <p:cNvPr id="9" name="図 8">
            <a:extLst>
              <a:ext uri="{FF2B5EF4-FFF2-40B4-BE49-F238E27FC236}">
                <a16:creationId xmlns:a16="http://schemas.microsoft.com/office/drawing/2014/main" id="{46FC1B17-F3CA-8F31-9073-76121C68C315}"/>
              </a:ext>
            </a:extLst>
          </p:cNvPr>
          <p:cNvPicPr>
            <a:picLocks noChangeAspect="1"/>
          </p:cNvPicPr>
          <p:nvPr/>
        </p:nvPicPr>
        <p:blipFill>
          <a:blip r:embed="rId4"/>
          <a:stretch>
            <a:fillRect/>
          </a:stretch>
        </p:blipFill>
        <p:spPr>
          <a:xfrm>
            <a:off x="6647600" y="933254"/>
            <a:ext cx="4428600" cy="5730274"/>
          </a:xfrm>
          <a:prstGeom prst="rect">
            <a:avLst/>
          </a:prstGeom>
          <a:ln>
            <a:solidFill>
              <a:srgbClr val="C00000"/>
            </a:solidFill>
          </a:ln>
        </p:spPr>
      </p:pic>
      <p:sp>
        <p:nvSpPr>
          <p:cNvPr id="13" name="テキスト ボックス 12">
            <a:extLst>
              <a:ext uri="{FF2B5EF4-FFF2-40B4-BE49-F238E27FC236}">
                <a16:creationId xmlns:a16="http://schemas.microsoft.com/office/drawing/2014/main" id="{4A7EC2F2-F87B-6BAF-C4D7-698583886187}"/>
              </a:ext>
            </a:extLst>
          </p:cNvPr>
          <p:cNvSpPr txBox="1"/>
          <p:nvPr/>
        </p:nvSpPr>
        <p:spPr>
          <a:xfrm rot="5400000">
            <a:off x="8054800" y="3643040"/>
            <a:ext cx="6264109" cy="184666"/>
          </a:xfrm>
          <a:prstGeom prst="rect">
            <a:avLst/>
          </a:prstGeom>
          <a:noFill/>
        </p:spPr>
        <p:txBody>
          <a:bodyPr wrap="square">
            <a:spAutoFit/>
          </a:bodyPr>
          <a:lstStyle/>
          <a:p>
            <a:pPr algn="ctr"/>
            <a:r>
              <a:rPr lang="en-US" altLang="ja-JP" sz="6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https://media.defense.gov/2025/May/02/2003703230/-1/-1/1/MEMORANDUM-DIRECTING-THE-DEVELOPMENT-OF-THE-2025-NATIONAL-DEFENSE-STRATEGY.PDF</a:t>
            </a:r>
            <a:endParaRPr lang="ja-JP" altLang="en-US" sz="600" dirty="0">
              <a:solidFill>
                <a:srgbClr val="C00000"/>
              </a:solidFill>
              <a:latin typeface="ADLaM Display" panose="02010000000000000000" pitchFamily="2" charset="0"/>
              <a:cs typeface="ADLaM Display" panose="02010000000000000000" pitchFamily="2" charset="0"/>
            </a:endParaRPr>
          </a:p>
        </p:txBody>
      </p:sp>
      <p:sp>
        <p:nvSpPr>
          <p:cNvPr id="14" name="テキスト ボックス 13">
            <a:extLst>
              <a:ext uri="{FF2B5EF4-FFF2-40B4-BE49-F238E27FC236}">
                <a16:creationId xmlns:a16="http://schemas.microsoft.com/office/drawing/2014/main" id="{2433537B-3933-3739-83CC-4883400F2900}"/>
              </a:ext>
            </a:extLst>
          </p:cNvPr>
          <p:cNvSpPr txBox="1"/>
          <p:nvPr/>
        </p:nvSpPr>
        <p:spPr>
          <a:xfrm>
            <a:off x="1" y="77554"/>
            <a:ext cx="12192000" cy="630942"/>
          </a:xfrm>
          <a:prstGeom prst="rect">
            <a:avLst/>
          </a:prstGeom>
          <a:noFill/>
        </p:spPr>
        <p:txBody>
          <a:bodyPr wrap="square" rtlCol="0">
            <a:spAutoFit/>
          </a:bodyPr>
          <a:lstStyle/>
          <a:p>
            <a:pPr algn="ctr"/>
            <a:r>
              <a:rPr kumimoji="1" lang="ja-JP" altLang="en-US" sz="3500" b="1" dirty="0">
                <a:latin typeface="BIZ UDP明朝 Medium" panose="02020500000000000000" pitchFamily="18" charset="-128"/>
                <a:ea typeface="BIZ UDP明朝 Medium" panose="02020500000000000000" pitchFamily="18" charset="-128"/>
              </a:rPr>
              <a:t>米国防長官、</a:t>
            </a:r>
            <a:r>
              <a:rPr lang="ja-JP" altLang="en-US" sz="3500" b="1" dirty="0">
                <a:latin typeface="BIZ UDP明朝 Medium" panose="02020500000000000000" pitchFamily="18" charset="-128"/>
                <a:ea typeface="BIZ UDP明朝 Medium" panose="02020500000000000000" pitchFamily="18" charset="-128"/>
              </a:rPr>
              <a:t>暫定国防戦略ガイダンスに基づく戦略策定を指示</a:t>
            </a:r>
            <a:endParaRPr kumimoji="1" lang="en-US" altLang="ja-JP" sz="35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06604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00503-BF03-4DBF-9906-E1699AAAA22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FF76258-4C6C-0981-561B-36F550F59BF1}"/>
              </a:ext>
            </a:extLst>
          </p:cNvPr>
          <p:cNvSpPr txBox="1"/>
          <p:nvPr/>
        </p:nvSpPr>
        <p:spPr>
          <a:xfrm>
            <a:off x="669304" y="964945"/>
            <a:ext cx="11208470" cy="5324535"/>
          </a:xfrm>
          <a:prstGeom prst="rect">
            <a:avLst/>
          </a:prstGeom>
          <a:solidFill>
            <a:srgbClr val="FFC000"/>
          </a:solidFill>
        </p:spPr>
        <p:txBody>
          <a:bodyPr wrap="square">
            <a:spAutoFit/>
          </a:bodyPr>
          <a:lstStyle/>
          <a:p>
            <a:r>
              <a:rPr lang="ja-JP" altLang="en-US" sz="2000" b="1" dirty="0">
                <a:latin typeface="BIZ UDP明朝 Medium" panose="02020500000000000000" pitchFamily="18" charset="-128"/>
                <a:ea typeface="BIZ UDP明朝 Medium" panose="02020500000000000000" pitchFamily="18" charset="-128"/>
              </a:rPr>
              <a:t>米国は、建国以来最も危険な戦略環境の一つに直面しており、その特徴は以下のとおり。</a:t>
            </a:r>
            <a:endParaRPr lang="en-US" altLang="ja-JP" sz="2000" b="1" dirty="0">
              <a:latin typeface="BIZ UDP明朝 Medium" panose="02020500000000000000" pitchFamily="18" charset="-128"/>
              <a:ea typeface="BIZ UDP明朝 Medium" panose="02020500000000000000" pitchFamily="18" charset="-128"/>
            </a:endParaRPr>
          </a:p>
          <a:p>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■長年にわたる国境の安全確保の不備と、ますます高度化する空爆・ミサイル脅威によって、国土は脆弱になっています。</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■中国による前例のない軍備増強と、それが米国の安全保障と経済に直接及ぼす脅威。</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■ロシア、イラン、北朝鮮、そして一部のテロ組織を含む、その他の様々な脅威。</a:t>
            </a:r>
            <a:endParaRPr lang="en-US" altLang="ja-JP" sz="2000" b="1" dirty="0">
              <a:latin typeface="BIZ UDP明朝 Medium" panose="02020500000000000000" pitchFamily="18" charset="-128"/>
              <a:ea typeface="BIZ UDP明朝 Medium" panose="02020500000000000000" pitchFamily="18" charset="-128"/>
            </a:endParaRPr>
          </a:p>
          <a:p>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トランプ大統領は、国防総省に対し、大統領の「米国第一主義」を掲げる国防政策のアジェンダを支援し、「力による平和」というビジョンを実現するよう指示。そのため、暫定戦略指針は</a:t>
            </a:r>
            <a:r>
              <a:rPr lang="en-US" altLang="ja-JP" sz="2000" b="1" dirty="0">
                <a:latin typeface="BIZ UDP明朝 Medium" panose="02020500000000000000" pitchFamily="18" charset="-128"/>
                <a:ea typeface="BIZ UDP明朝 Medium" panose="02020500000000000000" pitchFamily="18" charset="-128"/>
              </a:rPr>
              <a:t>3</a:t>
            </a:r>
            <a:r>
              <a:rPr lang="ja-JP" altLang="en-US" sz="2000" b="1" dirty="0">
                <a:latin typeface="BIZ UDP明朝 Medium" panose="02020500000000000000" pitchFamily="18" charset="-128"/>
                <a:ea typeface="BIZ UDP明朝 Medium" panose="02020500000000000000" pitchFamily="18" charset="-128"/>
              </a:rPr>
              <a:t>つの優先的な取り組みを軸に構築されている。</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　（１）国土防衛</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　（２）インド太平洋地域における中国の侵略抑止</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　（３）同盟国およびパートナー国の能力強化</a:t>
            </a:r>
            <a:endParaRPr lang="en-US" altLang="ja-JP" sz="2000" b="1" dirty="0">
              <a:latin typeface="BIZ UDP明朝 Medium" panose="02020500000000000000" pitchFamily="18" charset="-128"/>
              <a:ea typeface="BIZ UDP明朝 Medium" panose="02020500000000000000" pitchFamily="18" charset="-128"/>
            </a:endParaRPr>
          </a:p>
          <a:p>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国防総省は、米国本土防衛の強化とインド太平洋地域における中国の侵略抑止に向け、即時対応。</a:t>
            </a:r>
            <a:endParaRPr lang="en-US" altLang="ja-JP" sz="2000" b="1" dirty="0">
              <a:latin typeface="BIZ UDP明朝 Medium" panose="02020500000000000000" pitchFamily="18" charset="-128"/>
              <a:ea typeface="BIZ UDP明朝 Medium" panose="02020500000000000000" pitchFamily="18" charset="-128"/>
            </a:endParaRPr>
          </a:p>
          <a:p>
            <a:r>
              <a:rPr lang="ja-JP" altLang="en-US" sz="2000" b="1" dirty="0">
                <a:latin typeface="BIZ UDP明朝 Medium" panose="02020500000000000000" pitchFamily="18" charset="-128"/>
                <a:ea typeface="BIZ UDP明朝 Medium" panose="02020500000000000000" pitchFamily="18" charset="-128"/>
              </a:rPr>
              <a:t>同時に、米国の同盟国およびパートナー国が、重要ではあるものの限定的な米国支援によって、その他の脅威への取り組みを主導できるよう支援する。</a:t>
            </a:r>
          </a:p>
        </p:txBody>
      </p:sp>
      <p:sp>
        <p:nvSpPr>
          <p:cNvPr id="5" name="テキスト ボックス 4">
            <a:extLst>
              <a:ext uri="{FF2B5EF4-FFF2-40B4-BE49-F238E27FC236}">
                <a16:creationId xmlns:a16="http://schemas.microsoft.com/office/drawing/2014/main" id="{84190EA6-A569-CD1A-3E58-02AAB868DAFC}"/>
              </a:ext>
            </a:extLst>
          </p:cNvPr>
          <p:cNvSpPr txBox="1"/>
          <p:nvPr/>
        </p:nvSpPr>
        <p:spPr>
          <a:xfrm>
            <a:off x="0" y="0"/>
            <a:ext cx="12192000" cy="707886"/>
          </a:xfrm>
          <a:prstGeom prst="rect">
            <a:avLst/>
          </a:prstGeom>
          <a:noFill/>
        </p:spPr>
        <p:txBody>
          <a:bodyPr wrap="square">
            <a:spAutoFit/>
          </a:bodyPr>
          <a:lstStyle/>
          <a:p>
            <a:pPr algn="ctr"/>
            <a:r>
              <a:rPr lang="en-US" altLang="ja-JP" sz="4000" b="1" dirty="0">
                <a:latin typeface="BIZ UDP明朝 Medium" panose="02020500000000000000" pitchFamily="18" charset="-128"/>
                <a:ea typeface="BIZ UDP明朝 Medium" panose="02020500000000000000" pitchFamily="18" charset="-128"/>
              </a:rPr>
              <a:t>2025</a:t>
            </a:r>
            <a:r>
              <a:rPr lang="ja-JP" altLang="en-US" sz="4000" b="1" dirty="0">
                <a:latin typeface="BIZ UDP明朝 Medium" panose="02020500000000000000" pitchFamily="18" charset="-128"/>
                <a:ea typeface="BIZ UDP明朝 Medium" panose="02020500000000000000" pitchFamily="18" charset="-128"/>
              </a:rPr>
              <a:t>年暫定国防戦略指針</a:t>
            </a:r>
            <a:endParaRPr lang="en-US" altLang="ja-JP" sz="4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42023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96B4-80C4-D433-E8EF-6313BA7D57BB}"/>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8D36BF7-FC73-B0A0-FDB9-C832859608A6}"/>
              </a:ext>
            </a:extLst>
          </p:cNvPr>
          <p:cNvSpPr txBox="1"/>
          <p:nvPr/>
        </p:nvSpPr>
        <p:spPr>
          <a:xfrm>
            <a:off x="0" y="0"/>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国防戦略の立案者</a:t>
            </a:r>
            <a:endParaRPr lang="en-US" altLang="ja-JP" sz="4000" b="1" dirty="0">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A5559E9F-5AAB-0FC4-2238-04E2E6E1C2C8}"/>
              </a:ext>
            </a:extLst>
          </p:cNvPr>
          <p:cNvPicPr>
            <a:picLocks noChangeAspect="1"/>
          </p:cNvPicPr>
          <p:nvPr/>
        </p:nvPicPr>
        <p:blipFill>
          <a:blip r:embed="rId3"/>
          <a:stretch>
            <a:fillRect/>
          </a:stretch>
        </p:blipFill>
        <p:spPr>
          <a:xfrm>
            <a:off x="260788" y="892552"/>
            <a:ext cx="4635639" cy="5785278"/>
          </a:xfrm>
          <a:prstGeom prst="rect">
            <a:avLst/>
          </a:prstGeom>
        </p:spPr>
      </p:pic>
      <p:sp>
        <p:nvSpPr>
          <p:cNvPr id="6" name="テキスト ボックス 5">
            <a:extLst>
              <a:ext uri="{FF2B5EF4-FFF2-40B4-BE49-F238E27FC236}">
                <a16:creationId xmlns:a16="http://schemas.microsoft.com/office/drawing/2014/main" id="{4D41F1F7-0BA3-3347-ED2B-6A7C7BD1E5B5}"/>
              </a:ext>
            </a:extLst>
          </p:cNvPr>
          <p:cNvSpPr txBox="1"/>
          <p:nvPr/>
        </p:nvSpPr>
        <p:spPr>
          <a:xfrm>
            <a:off x="167409" y="577463"/>
            <a:ext cx="4729018" cy="369332"/>
          </a:xfrm>
          <a:prstGeom prst="rect">
            <a:avLst/>
          </a:prstGeom>
          <a:noFill/>
        </p:spPr>
        <p:txBody>
          <a:bodyPr wrap="square">
            <a:spAutoFit/>
          </a:bodyPr>
          <a:lstStyle/>
          <a:p>
            <a:pPr algn="ctr"/>
            <a:r>
              <a:rPr lang="en-US" altLang="ja-JP" b="1" dirty="0">
                <a:latin typeface="BIZ UDP明朝 Medium" panose="02020500000000000000" pitchFamily="18" charset="-128"/>
                <a:ea typeface="BIZ UDP明朝 Medium" panose="02020500000000000000" pitchFamily="18" charset="-128"/>
              </a:rPr>
              <a:t>Elbridge Colby</a:t>
            </a:r>
            <a:endParaRPr lang="ja-JP" altLang="en-US" b="1" dirty="0">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42E84167-67AA-E17A-C5E0-185DB849E969}"/>
              </a:ext>
            </a:extLst>
          </p:cNvPr>
          <p:cNvSpPr txBox="1"/>
          <p:nvPr/>
        </p:nvSpPr>
        <p:spPr>
          <a:xfrm>
            <a:off x="1607126" y="6636417"/>
            <a:ext cx="1588655" cy="261610"/>
          </a:xfrm>
          <a:prstGeom prst="rect">
            <a:avLst/>
          </a:prstGeom>
          <a:noFill/>
        </p:spPr>
        <p:txBody>
          <a:bodyPr wrap="square" rtlCol="0">
            <a:spAutoFit/>
          </a:bodyPr>
          <a:lstStyle/>
          <a:p>
            <a:pPr algn="ctr"/>
            <a:r>
              <a:rPr kumimoji="1" lang="ja-JP" altLang="en-US" sz="1050" b="1" dirty="0">
                <a:latin typeface="BIZ UDP明朝 Medium" panose="02020500000000000000" pitchFamily="18" charset="-128"/>
                <a:ea typeface="BIZ UDP明朝 Medium" panose="02020500000000000000" pitchFamily="18" charset="-128"/>
              </a:rPr>
              <a:t>（出所）</a:t>
            </a:r>
            <a:r>
              <a:rPr kumimoji="1" lang="en-US" altLang="ja-JP" sz="1050" b="1" dirty="0">
                <a:latin typeface="BIZ UDP明朝 Medium" panose="02020500000000000000" pitchFamily="18" charset="-128"/>
                <a:ea typeface="BIZ UDP明朝 Medium" panose="02020500000000000000" pitchFamily="18" charset="-128"/>
              </a:rPr>
              <a:t>Wikipedia</a:t>
            </a:r>
            <a:endParaRPr kumimoji="1" lang="ja-JP" altLang="en-US" sz="1050" b="1" dirty="0">
              <a:latin typeface="BIZ UDP明朝 Medium" panose="02020500000000000000" pitchFamily="18" charset="-128"/>
              <a:ea typeface="BIZ UDP明朝 Medium" panose="02020500000000000000" pitchFamily="18" charset="-128"/>
            </a:endParaRPr>
          </a:p>
        </p:txBody>
      </p:sp>
      <p:pic>
        <p:nvPicPr>
          <p:cNvPr id="9" name="図 8">
            <a:extLst>
              <a:ext uri="{FF2B5EF4-FFF2-40B4-BE49-F238E27FC236}">
                <a16:creationId xmlns:a16="http://schemas.microsoft.com/office/drawing/2014/main" id="{DCA94A2D-D2A6-91F4-0DDA-D9E4E12810A6}"/>
              </a:ext>
            </a:extLst>
          </p:cNvPr>
          <p:cNvPicPr>
            <a:picLocks noChangeAspect="1"/>
          </p:cNvPicPr>
          <p:nvPr/>
        </p:nvPicPr>
        <p:blipFill>
          <a:blip r:embed="rId4"/>
          <a:stretch>
            <a:fillRect/>
          </a:stretch>
        </p:blipFill>
        <p:spPr>
          <a:xfrm>
            <a:off x="5063837" y="892552"/>
            <a:ext cx="3987213" cy="5785278"/>
          </a:xfrm>
          <a:prstGeom prst="rect">
            <a:avLst/>
          </a:prstGeom>
          <a:ln>
            <a:solidFill>
              <a:srgbClr val="C00000"/>
            </a:solidFill>
          </a:ln>
        </p:spPr>
      </p:pic>
      <p:sp>
        <p:nvSpPr>
          <p:cNvPr id="10" name="テキスト ボックス 9">
            <a:extLst>
              <a:ext uri="{FF2B5EF4-FFF2-40B4-BE49-F238E27FC236}">
                <a16:creationId xmlns:a16="http://schemas.microsoft.com/office/drawing/2014/main" id="{202F76E1-61B1-AC47-6FB5-1C73132EC0BE}"/>
              </a:ext>
            </a:extLst>
          </p:cNvPr>
          <p:cNvSpPr txBox="1"/>
          <p:nvPr/>
        </p:nvSpPr>
        <p:spPr>
          <a:xfrm>
            <a:off x="6096000" y="6622562"/>
            <a:ext cx="1588655" cy="261610"/>
          </a:xfrm>
          <a:prstGeom prst="rect">
            <a:avLst/>
          </a:prstGeom>
          <a:noFill/>
        </p:spPr>
        <p:txBody>
          <a:bodyPr wrap="square" rtlCol="0">
            <a:spAutoFit/>
          </a:bodyPr>
          <a:lstStyle/>
          <a:p>
            <a:pPr algn="ctr"/>
            <a:r>
              <a:rPr kumimoji="1" lang="ja-JP" altLang="en-US" sz="1050" b="1" dirty="0">
                <a:latin typeface="BIZ UDP明朝 Medium" panose="02020500000000000000" pitchFamily="18" charset="-128"/>
                <a:ea typeface="BIZ UDP明朝 Medium" panose="02020500000000000000" pitchFamily="18" charset="-128"/>
              </a:rPr>
              <a:t>（出所）</a:t>
            </a:r>
            <a:r>
              <a:rPr kumimoji="1" lang="en-US" altLang="ja-JP" sz="1050" b="1" dirty="0">
                <a:latin typeface="BIZ UDP明朝 Medium" panose="02020500000000000000" pitchFamily="18" charset="-128"/>
                <a:ea typeface="BIZ UDP明朝 Medium" panose="02020500000000000000" pitchFamily="18" charset="-128"/>
              </a:rPr>
              <a:t>Amazon</a:t>
            </a:r>
            <a:endParaRPr kumimoji="1" lang="ja-JP" altLang="en-US" sz="1050" b="1" dirty="0">
              <a:latin typeface="BIZ UDP明朝 Medium" panose="02020500000000000000" pitchFamily="18" charset="-128"/>
              <a:ea typeface="BIZ UDP明朝 Medium" panose="02020500000000000000" pitchFamily="18" charset="-128"/>
            </a:endParaRPr>
          </a:p>
        </p:txBody>
      </p:sp>
      <p:sp>
        <p:nvSpPr>
          <p:cNvPr id="12" name="テキスト ボックス 11">
            <a:extLst>
              <a:ext uri="{FF2B5EF4-FFF2-40B4-BE49-F238E27FC236}">
                <a16:creationId xmlns:a16="http://schemas.microsoft.com/office/drawing/2014/main" id="{9312221B-29F8-5E27-4738-99D4154E5DE0}"/>
              </a:ext>
            </a:extLst>
          </p:cNvPr>
          <p:cNvSpPr txBox="1"/>
          <p:nvPr/>
        </p:nvSpPr>
        <p:spPr>
          <a:xfrm>
            <a:off x="9202962" y="1070780"/>
            <a:ext cx="2806131" cy="707886"/>
          </a:xfrm>
          <a:prstGeom prst="rect">
            <a:avLst/>
          </a:prstGeom>
          <a:noFill/>
          <a:ln w="57150">
            <a:solidFill>
              <a:schemeClr val="accent1"/>
            </a:solidFill>
          </a:ln>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スパイクマン</a:t>
            </a:r>
            <a:endParaRPr kumimoji="1" lang="en-US" altLang="ja-JP" sz="2000" b="1" dirty="0">
              <a:latin typeface="BIZ UDP明朝 Medium" panose="02020500000000000000" pitchFamily="18" charset="-128"/>
              <a:ea typeface="BIZ UDP明朝 Medium" panose="02020500000000000000" pitchFamily="18" charset="-128"/>
            </a:endParaRPr>
          </a:p>
          <a:p>
            <a:pPr algn="ctr"/>
            <a:r>
              <a:rPr lang="ja-JP" altLang="en-US" sz="2000" b="1" dirty="0">
                <a:latin typeface="BIZ UDP明朝 Medium" panose="02020500000000000000" pitchFamily="18" charset="-128"/>
                <a:ea typeface="BIZ UDP明朝 Medium" panose="02020500000000000000" pitchFamily="18" charset="-128"/>
              </a:rPr>
              <a:t>リムランド</a:t>
            </a:r>
            <a:r>
              <a:rPr lang="en-US" altLang="ja-JP" sz="20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勢力均衡</a:t>
            </a:r>
          </a:p>
        </p:txBody>
      </p:sp>
      <p:sp>
        <p:nvSpPr>
          <p:cNvPr id="13" name="テキスト ボックス 12">
            <a:extLst>
              <a:ext uri="{FF2B5EF4-FFF2-40B4-BE49-F238E27FC236}">
                <a16:creationId xmlns:a16="http://schemas.microsoft.com/office/drawing/2014/main" id="{62269471-BB87-FC82-FDDD-5FF26639EA0F}"/>
              </a:ext>
            </a:extLst>
          </p:cNvPr>
          <p:cNvSpPr txBox="1"/>
          <p:nvPr/>
        </p:nvSpPr>
        <p:spPr>
          <a:xfrm>
            <a:off x="9202962" y="2488875"/>
            <a:ext cx="2806131" cy="707886"/>
          </a:xfrm>
          <a:prstGeom prst="rect">
            <a:avLst/>
          </a:prstGeom>
          <a:noFill/>
          <a:ln w="57150">
            <a:solidFill>
              <a:schemeClr val="accent1"/>
            </a:solidFill>
          </a:ln>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スパイクマン</a:t>
            </a:r>
            <a:endParaRPr kumimoji="1" lang="en-US" altLang="ja-JP" sz="2000" b="1" dirty="0">
              <a:latin typeface="BIZ UDP明朝 Medium" panose="02020500000000000000" pitchFamily="18" charset="-128"/>
              <a:ea typeface="BIZ UDP明朝 Medium" panose="02020500000000000000" pitchFamily="18" charset="-128"/>
            </a:endParaRPr>
          </a:p>
          <a:p>
            <a:pPr algn="ctr"/>
            <a:r>
              <a:rPr kumimoji="1" lang="ja-JP" altLang="en-US" sz="2000" b="1" dirty="0">
                <a:latin typeface="BIZ UDP明朝 Medium" panose="02020500000000000000" pitchFamily="18" charset="-128"/>
                <a:ea typeface="BIZ UDP明朝 Medium" panose="02020500000000000000" pitchFamily="18" charset="-128"/>
              </a:rPr>
              <a:t>勢力均衡</a:t>
            </a:r>
          </a:p>
        </p:txBody>
      </p:sp>
      <p:sp>
        <p:nvSpPr>
          <p:cNvPr id="14" name="テキスト ボックス 13">
            <a:extLst>
              <a:ext uri="{FF2B5EF4-FFF2-40B4-BE49-F238E27FC236}">
                <a16:creationId xmlns:a16="http://schemas.microsoft.com/office/drawing/2014/main" id="{DD44C7CA-D6F5-AD5C-2DD5-DBDB47C7B9AF}"/>
              </a:ext>
            </a:extLst>
          </p:cNvPr>
          <p:cNvSpPr txBox="1"/>
          <p:nvPr/>
        </p:nvSpPr>
        <p:spPr>
          <a:xfrm>
            <a:off x="9202960" y="4086515"/>
            <a:ext cx="2806131" cy="707886"/>
          </a:xfrm>
          <a:custGeom>
            <a:avLst/>
            <a:gdLst>
              <a:gd name="connsiteX0" fmla="*/ 0 w 2806131"/>
              <a:gd name="connsiteY0" fmla="*/ 0 h 707886"/>
              <a:gd name="connsiteX1" fmla="*/ 477042 w 2806131"/>
              <a:gd name="connsiteY1" fmla="*/ 0 h 707886"/>
              <a:gd name="connsiteX2" fmla="*/ 1066330 w 2806131"/>
              <a:gd name="connsiteY2" fmla="*/ 0 h 707886"/>
              <a:gd name="connsiteX3" fmla="*/ 1599495 w 2806131"/>
              <a:gd name="connsiteY3" fmla="*/ 0 h 707886"/>
              <a:gd name="connsiteX4" fmla="*/ 2160721 w 2806131"/>
              <a:gd name="connsiteY4" fmla="*/ 0 h 707886"/>
              <a:gd name="connsiteX5" fmla="*/ 2806131 w 2806131"/>
              <a:gd name="connsiteY5" fmla="*/ 0 h 707886"/>
              <a:gd name="connsiteX6" fmla="*/ 2806131 w 2806131"/>
              <a:gd name="connsiteY6" fmla="*/ 353943 h 707886"/>
              <a:gd name="connsiteX7" fmla="*/ 2806131 w 2806131"/>
              <a:gd name="connsiteY7" fmla="*/ 707886 h 707886"/>
              <a:gd name="connsiteX8" fmla="*/ 2301027 w 2806131"/>
              <a:gd name="connsiteY8" fmla="*/ 707886 h 707886"/>
              <a:gd name="connsiteX9" fmla="*/ 1823985 w 2806131"/>
              <a:gd name="connsiteY9" fmla="*/ 707886 h 707886"/>
              <a:gd name="connsiteX10" fmla="*/ 1262759 w 2806131"/>
              <a:gd name="connsiteY10" fmla="*/ 707886 h 707886"/>
              <a:gd name="connsiteX11" fmla="*/ 785717 w 2806131"/>
              <a:gd name="connsiteY11" fmla="*/ 707886 h 707886"/>
              <a:gd name="connsiteX12" fmla="*/ 0 w 2806131"/>
              <a:gd name="connsiteY12" fmla="*/ 707886 h 707886"/>
              <a:gd name="connsiteX13" fmla="*/ 0 w 2806131"/>
              <a:gd name="connsiteY13" fmla="*/ 368101 h 707886"/>
              <a:gd name="connsiteX14" fmla="*/ 0 w 2806131"/>
              <a:gd name="connsiteY14"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6131" h="707886" extrusionOk="0">
                <a:moveTo>
                  <a:pt x="0" y="0"/>
                </a:moveTo>
                <a:cubicBezTo>
                  <a:pt x="166543" y="-29544"/>
                  <a:pt x="260366" y="43503"/>
                  <a:pt x="477042" y="0"/>
                </a:cubicBezTo>
                <a:cubicBezTo>
                  <a:pt x="693718" y="-43503"/>
                  <a:pt x="877327" y="47899"/>
                  <a:pt x="1066330" y="0"/>
                </a:cubicBezTo>
                <a:cubicBezTo>
                  <a:pt x="1255333" y="-47899"/>
                  <a:pt x="1449419" y="2287"/>
                  <a:pt x="1599495" y="0"/>
                </a:cubicBezTo>
                <a:cubicBezTo>
                  <a:pt x="1749571" y="-2287"/>
                  <a:pt x="1890288" y="5390"/>
                  <a:pt x="2160721" y="0"/>
                </a:cubicBezTo>
                <a:cubicBezTo>
                  <a:pt x="2431154" y="-5390"/>
                  <a:pt x="2644871" y="58780"/>
                  <a:pt x="2806131" y="0"/>
                </a:cubicBezTo>
                <a:cubicBezTo>
                  <a:pt x="2837894" y="155169"/>
                  <a:pt x="2789915" y="251554"/>
                  <a:pt x="2806131" y="353943"/>
                </a:cubicBezTo>
                <a:cubicBezTo>
                  <a:pt x="2822347" y="456332"/>
                  <a:pt x="2786772" y="536771"/>
                  <a:pt x="2806131" y="707886"/>
                </a:cubicBezTo>
                <a:cubicBezTo>
                  <a:pt x="2637519" y="745869"/>
                  <a:pt x="2483492" y="703060"/>
                  <a:pt x="2301027" y="707886"/>
                </a:cubicBezTo>
                <a:cubicBezTo>
                  <a:pt x="2118562" y="712712"/>
                  <a:pt x="1989128" y="665334"/>
                  <a:pt x="1823985" y="707886"/>
                </a:cubicBezTo>
                <a:cubicBezTo>
                  <a:pt x="1658842" y="750438"/>
                  <a:pt x="1499676" y="645361"/>
                  <a:pt x="1262759" y="707886"/>
                </a:cubicBezTo>
                <a:cubicBezTo>
                  <a:pt x="1025842" y="770411"/>
                  <a:pt x="1012465" y="680940"/>
                  <a:pt x="785717" y="707886"/>
                </a:cubicBezTo>
                <a:cubicBezTo>
                  <a:pt x="558969" y="734832"/>
                  <a:pt x="196013" y="629577"/>
                  <a:pt x="0" y="707886"/>
                </a:cubicBezTo>
                <a:cubicBezTo>
                  <a:pt x="-19773" y="557993"/>
                  <a:pt x="10149" y="445236"/>
                  <a:pt x="0" y="368101"/>
                </a:cubicBezTo>
                <a:cubicBezTo>
                  <a:pt x="-10149" y="290966"/>
                  <a:pt x="20087" y="145717"/>
                  <a:pt x="0" y="0"/>
                </a:cubicBezTo>
                <a:close/>
              </a:path>
            </a:pathLst>
          </a:custGeom>
          <a:noFill/>
          <a:ln w="57150">
            <a:solidFill>
              <a:srgbClr val="FFC000"/>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地政学的転換</a:t>
            </a:r>
            <a:endParaRPr kumimoji="1" lang="en-US" altLang="ja-JP" sz="2000" b="1" dirty="0">
              <a:latin typeface="BIZ UDP明朝 Medium" panose="02020500000000000000" pitchFamily="18" charset="-128"/>
              <a:ea typeface="BIZ UDP明朝 Medium" panose="02020500000000000000" pitchFamily="18" charset="-128"/>
            </a:endParaRPr>
          </a:p>
          <a:p>
            <a:pPr algn="ctr"/>
            <a:r>
              <a:rPr lang="ja-JP" altLang="en-US" sz="2000" b="1" dirty="0">
                <a:latin typeface="BIZ UDP明朝 Medium" panose="02020500000000000000" pitchFamily="18" charset="-128"/>
                <a:ea typeface="BIZ UDP明朝 Medium" panose="02020500000000000000" pitchFamily="18" charset="-128"/>
              </a:rPr>
              <a:t>覇権阻止・拒否戦略</a:t>
            </a:r>
            <a:endParaRPr kumimoji="1" lang="ja-JP" altLang="en-US" sz="2000" b="1" dirty="0">
              <a:latin typeface="BIZ UDP明朝 Medium" panose="02020500000000000000" pitchFamily="18" charset="-128"/>
              <a:ea typeface="BIZ UDP明朝 Medium" panose="02020500000000000000" pitchFamily="18" charset="-128"/>
            </a:endParaRPr>
          </a:p>
        </p:txBody>
      </p:sp>
      <p:sp>
        <p:nvSpPr>
          <p:cNvPr id="15" name="矢印: 下 14">
            <a:extLst>
              <a:ext uri="{FF2B5EF4-FFF2-40B4-BE49-F238E27FC236}">
                <a16:creationId xmlns:a16="http://schemas.microsoft.com/office/drawing/2014/main" id="{9F01B102-4446-05B6-8A3D-E39A524861C3}"/>
              </a:ext>
            </a:extLst>
          </p:cNvPr>
          <p:cNvSpPr/>
          <p:nvPr/>
        </p:nvSpPr>
        <p:spPr>
          <a:xfrm>
            <a:off x="10094582" y="1881923"/>
            <a:ext cx="1022888" cy="5435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9A2C2A55-2A13-9DBF-53FA-504C8012AFDB}"/>
              </a:ext>
            </a:extLst>
          </p:cNvPr>
          <p:cNvSpPr/>
          <p:nvPr/>
        </p:nvSpPr>
        <p:spPr>
          <a:xfrm>
            <a:off x="10094582" y="3300018"/>
            <a:ext cx="1022888" cy="7078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DDAB148-4B99-F5A3-9A12-1F514A89D07B}"/>
              </a:ext>
            </a:extLst>
          </p:cNvPr>
          <p:cNvSpPr txBox="1"/>
          <p:nvPr/>
        </p:nvSpPr>
        <p:spPr>
          <a:xfrm>
            <a:off x="9202960" y="5659509"/>
            <a:ext cx="2806131" cy="707886"/>
          </a:xfrm>
          <a:prstGeom prst="rect">
            <a:avLst/>
          </a:prstGeom>
          <a:noFill/>
          <a:ln w="57150">
            <a:solidFill>
              <a:srgbClr val="C00000"/>
            </a:solidFill>
          </a:ln>
        </p:spPr>
        <p:txBody>
          <a:bodyPr wrap="square" rtlCol="0">
            <a:spAutoFit/>
          </a:bodyPr>
          <a:lstStyle/>
          <a:p>
            <a:pPr algn="ctr"/>
            <a:r>
              <a:rPr kumimoji="1" lang="ja-JP" altLang="en-US" sz="2000" b="1" dirty="0">
                <a:latin typeface="BIZ UDP明朝 Medium" panose="02020500000000000000" pitchFamily="18" charset="-128"/>
                <a:ea typeface="BIZ UDP明朝 Medium" panose="02020500000000000000" pitchFamily="18" charset="-128"/>
              </a:rPr>
              <a:t>ハウスホーファー的</a:t>
            </a:r>
            <a:endParaRPr kumimoji="1" lang="en-US" altLang="ja-JP" sz="2000" b="1" dirty="0">
              <a:latin typeface="BIZ UDP明朝 Medium" panose="02020500000000000000" pitchFamily="18" charset="-128"/>
              <a:ea typeface="BIZ UDP明朝 Medium" panose="02020500000000000000" pitchFamily="18" charset="-128"/>
            </a:endParaRPr>
          </a:p>
          <a:p>
            <a:pPr algn="ctr"/>
            <a:r>
              <a:rPr kumimoji="1" lang="ja-JP" altLang="en-US" sz="2000" b="1" dirty="0">
                <a:latin typeface="BIZ UDP明朝 Medium" panose="02020500000000000000" pitchFamily="18" charset="-128"/>
                <a:ea typeface="BIZ UDP明朝 Medium" panose="02020500000000000000" pitchFamily="18" charset="-128"/>
              </a:rPr>
              <a:t>勢力圏（生存圏）</a:t>
            </a:r>
          </a:p>
        </p:txBody>
      </p:sp>
      <p:sp>
        <p:nvSpPr>
          <p:cNvPr id="18" name="矢印: 下 17">
            <a:extLst>
              <a:ext uri="{FF2B5EF4-FFF2-40B4-BE49-F238E27FC236}">
                <a16:creationId xmlns:a16="http://schemas.microsoft.com/office/drawing/2014/main" id="{F231FED2-273F-29C6-FEC8-7D41D43CF6B4}"/>
              </a:ext>
            </a:extLst>
          </p:cNvPr>
          <p:cNvSpPr/>
          <p:nvPr/>
        </p:nvSpPr>
        <p:spPr>
          <a:xfrm>
            <a:off x="10099766" y="4873012"/>
            <a:ext cx="1022888" cy="707886"/>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C442-81EA-BE45-6140-997592125C88}"/>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0B39FDCB-11A9-BDF1-1492-F279D67DBD46}"/>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地政学的転換：</a:t>
            </a:r>
            <a:r>
              <a:rPr kumimoji="1" lang="en-US" altLang="ja-JP" sz="3600" b="1" dirty="0">
                <a:latin typeface="BIZ UDP明朝 Medium" panose="02020500000000000000" pitchFamily="18" charset="-128"/>
                <a:ea typeface="BIZ UDP明朝 Medium" panose="02020500000000000000" pitchFamily="18" charset="-128"/>
              </a:rPr>
              <a:t>G2</a:t>
            </a:r>
            <a:r>
              <a:rPr kumimoji="1" lang="ja-JP" altLang="en-US" sz="3600" b="1" dirty="0">
                <a:latin typeface="BIZ UDP明朝 Medium" panose="02020500000000000000" pitchFamily="18" charset="-128"/>
                <a:ea typeface="BIZ UDP明朝 Medium" panose="02020500000000000000" pitchFamily="18" charset="-128"/>
              </a:rPr>
              <a:t>（米国と中国）</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A0BC3322-F2DB-08CD-487B-AE2AF5CCC67D}"/>
              </a:ext>
            </a:extLst>
          </p:cNvPr>
          <p:cNvPicPr>
            <a:picLocks noChangeAspect="1"/>
          </p:cNvPicPr>
          <p:nvPr/>
        </p:nvPicPr>
        <p:blipFill>
          <a:blip r:embed="rId3"/>
          <a:stretch>
            <a:fillRect/>
          </a:stretch>
        </p:blipFill>
        <p:spPr>
          <a:xfrm>
            <a:off x="5838334" y="892681"/>
            <a:ext cx="6096000" cy="5657850"/>
          </a:xfrm>
          <a:prstGeom prst="rect">
            <a:avLst/>
          </a:prstGeom>
        </p:spPr>
      </p:pic>
      <p:pic>
        <p:nvPicPr>
          <p:cNvPr id="18" name="図 17">
            <a:extLst>
              <a:ext uri="{FF2B5EF4-FFF2-40B4-BE49-F238E27FC236}">
                <a16:creationId xmlns:a16="http://schemas.microsoft.com/office/drawing/2014/main" id="{D620E52B-0100-9F45-DF09-46DEEA2D8FBE}"/>
              </a:ext>
            </a:extLst>
          </p:cNvPr>
          <p:cNvPicPr>
            <a:picLocks noChangeAspect="1"/>
          </p:cNvPicPr>
          <p:nvPr/>
        </p:nvPicPr>
        <p:blipFill>
          <a:blip r:embed="rId4"/>
          <a:stretch>
            <a:fillRect/>
          </a:stretch>
        </p:blipFill>
        <p:spPr>
          <a:xfrm>
            <a:off x="301658" y="873827"/>
            <a:ext cx="5929921" cy="5727865"/>
          </a:xfrm>
          <a:prstGeom prst="rect">
            <a:avLst/>
          </a:prstGeom>
        </p:spPr>
      </p:pic>
      <p:sp>
        <p:nvSpPr>
          <p:cNvPr id="6" name="テキスト ボックス 5">
            <a:extLst>
              <a:ext uri="{FF2B5EF4-FFF2-40B4-BE49-F238E27FC236}">
                <a16:creationId xmlns:a16="http://schemas.microsoft.com/office/drawing/2014/main" id="{A284F680-C934-D5E3-BC37-E094FFF844ED}"/>
              </a:ext>
            </a:extLst>
          </p:cNvPr>
          <p:cNvSpPr txBox="1"/>
          <p:nvPr/>
        </p:nvSpPr>
        <p:spPr>
          <a:xfrm>
            <a:off x="6347382" y="6550531"/>
            <a:ext cx="5844618" cy="215444"/>
          </a:xfrm>
          <a:prstGeom prst="rect">
            <a:avLst/>
          </a:prstGeom>
          <a:noFill/>
        </p:spPr>
        <p:txBody>
          <a:bodyPr wrap="square">
            <a:spAutoFit/>
          </a:bodyPr>
          <a:lstStyle/>
          <a:p>
            <a:r>
              <a:rPr lang="en-US" altLang="ja-JP" sz="800" dirty="0">
                <a:latin typeface="BIZ UDP明朝 Medium" panose="02020500000000000000" pitchFamily="18" charset="-128"/>
                <a:ea typeface="BIZ UDP明朝 Medium" panose="02020500000000000000" pitchFamily="18" charset="-128"/>
              </a:rPr>
              <a:t>https://stat.ameba.jp/user_images/20250117/00/nori-take1176/10/22/j/o0640059415533960134.jpg</a:t>
            </a:r>
            <a:endParaRPr lang="ja-JP" altLang="en-US" sz="8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008367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4911C-1C86-FE25-6E56-168BB3AA41B1}"/>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61FE8BCA-F1DE-6E54-7404-9ABBB18B3820}"/>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カール・ハウスホーファー</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B0F707B8-F9B4-42DE-776B-190300511CDC}"/>
              </a:ext>
            </a:extLst>
          </p:cNvPr>
          <p:cNvSpPr txBox="1"/>
          <p:nvPr/>
        </p:nvSpPr>
        <p:spPr>
          <a:xfrm>
            <a:off x="1222394" y="6576881"/>
            <a:ext cx="1880560" cy="276999"/>
          </a:xfrm>
          <a:prstGeom prst="rect">
            <a:avLst/>
          </a:prstGeom>
          <a:noFill/>
        </p:spPr>
        <p:txBody>
          <a:bodyPr wrap="square" rtlCol="0">
            <a:spAutoFit/>
          </a:bodyPr>
          <a:lstStyle/>
          <a:p>
            <a:pPr algn="ctr"/>
            <a:r>
              <a:rPr lang="ja-JP" altLang="en-US" sz="1200" b="1" dirty="0">
                <a:latin typeface="BIZ UDP明朝 Medium" panose="02020500000000000000" pitchFamily="18" charset="-128"/>
                <a:ea typeface="BIZ UDP明朝 Medium" panose="02020500000000000000" pitchFamily="18" charset="-128"/>
              </a:rPr>
              <a:t>（出所）</a:t>
            </a:r>
            <a:r>
              <a:rPr lang="en-US" altLang="ja-JP" sz="1200" b="1" dirty="0">
                <a:latin typeface="BIZ UDP明朝 Medium" panose="02020500000000000000" pitchFamily="18" charset="-128"/>
                <a:ea typeface="BIZ UDP明朝 Medium" panose="02020500000000000000" pitchFamily="18" charset="-128"/>
              </a:rPr>
              <a:t>Amazon</a:t>
            </a:r>
            <a:endParaRPr kumimoji="1" lang="ja-JP" altLang="en-US" sz="1200" b="1"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EE9DF13B-218A-3570-8166-76353D424A82}"/>
              </a:ext>
            </a:extLst>
          </p:cNvPr>
          <p:cNvPicPr>
            <a:picLocks noChangeAspect="1"/>
          </p:cNvPicPr>
          <p:nvPr/>
        </p:nvPicPr>
        <p:blipFill>
          <a:blip r:embed="rId3"/>
          <a:stretch>
            <a:fillRect/>
          </a:stretch>
        </p:blipFill>
        <p:spPr>
          <a:xfrm>
            <a:off x="281429" y="1107500"/>
            <a:ext cx="4102036" cy="5469381"/>
          </a:xfrm>
          <a:prstGeom prst="rect">
            <a:avLst/>
          </a:prstGeom>
          <a:ln>
            <a:solidFill>
              <a:srgbClr val="C00000"/>
            </a:solidFill>
          </a:ln>
        </p:spPr>
      </p:pic>
      <p:pic>
        <p:nvPicPr>
          <p:cNvPr id="2050" name="Picture 2">
            <a:extLst>
              <a:ext uri="{FF2B5EF4-FFF2-40B4-BE49-F238E27FC236}">
                <a16:creationId xmlns:a16="http://schemas.microsoft.com/office/drawing/2014/main" id="{F7A76EE2-F234-ABD6-EBB7-8C1B40A7C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547" y="1100006"/>
            <a:ext cx="7058025" cy="54768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BD53FB4-04CC-266A-6865-513CD18C79D3}"/>
              </a:ext>
            </a:extLst>
          </p:cNvPr>
          <p:cNvSpPr txBox="1"/>
          <p:nvPr/>
        </p:nvSpPr>
        <p:spPr>
          <a:xfrm>
            <a:off x="281429" y="677389"/>
            <a:ext cx="11629142" cy="400110"/>
          </a:xfrm>
          <a:prstGeom prst="rect">
            <a:avLst/>
          </a:prstGeom>
          <a:noFill/>
        </p:spPr>
        <p:txBody>
          <a:bodyPr wrap="square" rtlCol="0">
            <a:spAutoFit/>
          </a:bodyPr>
          <a:lstStyle/>
          <a:p>
            <a:r>
              <a:rPr kumimoji="1" lang="ja-JP" altLang="en-US" sz="2000" b="1" dirty="0">
                <a:latin typeface="BIZ UDP明朝 Medium" panose="02020500000000000000" pitchFamily="18" charset="-128"/>
                <a:ea typeface="BIZ UDP明朝 Medium" panose="02020500000000000000" pitchFamily="18" charset="-128"/>
              </a:rPr>
              <a:t>ドイツの軍人＆地政学者。</a:t>
            </a:r>
            <a:r>
              <a:rPr kumimoji="1" lang="ja-JP" altLang="en-US" sz="2000" b="1" dirty="0">
                <a:highlight>
                  <a:srgbClr val="FFFF00"/>
                </a:highlight>
                <a:latin typeface="BIZ UDP明朝 Medium" panose="02020500000000000000" pitchFamily="18" charset="-128"/>
                <a:ea typeface="BIZ UDP明朝 Medium" panose="02020500000000000000" pitchFamily="18" charset="-128"/>
              </a:rPr>
              <a:t>ヒトラー</a:t>
            </a:r>
            <a:r>
              <a:rPr kumimoji="1" lang="ja-JP" altLang="en-US" sz="2000" b="1" dirty="0">
                <a:latin typeface="BIZ UDP明朝 Medium" panose="02020500000000000000" pitchFamily="18" charset="-128"/>
                <a:ea typeface="BIZ UDP明朝 Medium" panose="02020500000000000000" pitchFamily="18" charset="-128"/>
              </a:rPr>
              <a:t>や</a:t>
            </a:r>
            <a:r>
              <a:rPr kumimoji="1" lang="ja-JP" altLang="en-US" sz="2000" b="1" dirty="0">
                <a:highlight>
                  <a:srgbClr val="FFFF00"/>
                </a:highlight>
                <a:latin typeface="BIZ UDP明朝 Medium" panose="02020500000000000000" pitchFamily="18" charset="-128"/>
                <a:ea typeface="BIZ UDP明朝 Medium" panose="02020500000000000000" pitchFamily="18" charset="-128"/>
              </a:rPr>
              <a:t>ヘス</a:t>
            </a:r>
            <a:r>
              <a:rPr kumimoji="1" lang="ja-JP" altLang="en-US" sz="2000" b="1" dirty="0">
                <a:latin typeface="BIZ UDP明朝 Medium" panose="02020500000000000000" pitchFamily="18" charset="-128"/>
                <a:ea typeface="BIZ UDP明朝 Medium" panose="02020500000000000000" pitchFamily="18" charset="-128"/>
              </a:rPr>
              <a:t>に</a:t>
            </a:r>
            <a:r>
              <a:rPr kumimoji="1" lang="ja-JP" altLang="en-US" sz="2000" b="1" dirty="0">
                <a:highlight>
                  <a:srgbClr val="FFFF00"/>
                </a:highlight>
                <a:latin typeface="BIZ UDP明朝 Medium" panose="02020500000000000000" pitchFamily="18" charset="-128"/>
                <a:ea typeface="BIZ UDP明朝 Medium" panose="02020500000000000000" pitchFamily="18" charset="-128"/>
              </a:rPr>
              <a:t>生存圏</a:t>
            </a:r>
            <a:r>
              <a:rPr kumimoji="1" lang="ja-JP" altLang="en-US" sz="2000" b="1" dirty="0">
                <a:latin typeface="BIZ UDP明朝 Medium" panose="02020500000000000000" pitchFamily="18" charset="-128"/>
                <a:ea typeface="BIZ UDP明朝 Medium" panose="02020500000000000000" pitchFamily="18" charset="-128"/>
              </a:rPr>
              <a:t>など大きな影響を与えた。日本滞在経験もある知日家。</a:t>
            </a:r>
          </a:p>
        </p:txBody>
      </p:sp>
    </p:spTree>
    <p:extLst>
      <p:ext uri="{BB962C8B-B14F-4D97-AF65-F5344CB8AC3E}">
        <p14:creationId xmlns:p14="http://schemas.microsoft.com/office/powerpoint/2010/main" val="145049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115-96D1-A14D-D9CB-E97B086D2293}"/>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3611D039-8A3D-5BBC-59CE-24AE2C89E390}"/>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ハウスフォーファー「</a:t>
            </a:r>
            <a:r>
              <a:rPr kumimoji="1" lang="en-US" altLang="ja-JP" sz="3600" b="1" dirty="0">
                <a:latin typeface="BIZ UDP明朝 Medium" panose="02020500000000000000" pitchFamily="18" charset="-128"/>
                <a:ea typeface="BIZ UDP明朝 Medium" panose="02020500000000000000" pitchFamily="18" charset="-128"/>
              </a:rPr>
              <a:t>Pan-</a:t>
            </a:r>
            <a:r>
              <a:rPr kumimoji="1" lang="en-US" altLang="ja-JP" sz="3600" b="1" dirty="0" err="1">
                <a:latin typeface="BIZ UDP明朝 Medium" panose="02020500000000000000" pitchFamily="18" charset="-128"/>
                <a:ea typeface="BIZ UDP明朝 Medium" panose="02020500000000000000" pitchFamily="18" charset="-128"/>
              </a:rPr>
              <a:t>Reagion</a:t>
            </a:r>
            <a:r>
              <a:rPr kumimoji="1" lang="ja-JP" altLang="en-US" sz="3600" b="1" dirty="0">
                <a:latin typeface="BIZ UDP明朝 Medium" panose="02020500000000000000" pitchFamily="18" charset="-128"/>
                <a:ea typeface="BIZ UDP明朝 Medium" panose="02020500000000000000" pitchFamily="18" charset="-128"/>
              </a:rPr>
              <a:t>」の先見</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9" name="図 8">
            <a:extLst>
              <a:ext uri="{FF2B5EF4-FFF2-40B4-BE49-F238E27FC236}">
                <a16:creationId xmlns:a16="http://schemas.microsoft.com/office/drawing/2014/main" id="{68D79F27-BB9F-390E-320C-B5438047859F}"/>
              </a:ext>
            </a:extLst>
          </p:cNvPr>
          <p:cNvPicPr>
            <a:picLocks noChangeAspect="1"/>
          </p:cNvPicPr>
          <p:nvPr/>
        </p:nvPicPr>
        <p:blipFill>
          <a:blip r:embed="rId3"/>
          <a:stretch>
            <a:fillRect/>
          </a:stretch>
        </p:blipFill>
        <p:spPr>
          <a:xfrm>
            <a:off x="1093509" y="811163"/>
            <a:ext cx="10086681" cy="5813467"/>
          </a:xfrm>
          <a:prstGeom prst="rect">
            <a:avLst/>
          </a:prstGeom>
        </p:spPr>
      </p:pic>
    </p:spTree>
    <p:extLst>
      <p:ext uri="{BB962C8B-B14F-4D97-AF65-F5344CB8AC3E}">
        <p14:creationId xmlns:p14="http://schemas.microsoft.com/office/powerpoint/2010/main" val="2654532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CD4E8-ABFE-D643-C464-5A13873C3C72}"/>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0A99148-ACCA-7FE4-024A-93CCFD92BCC2}"/>
              </a:ext>
            </a:extLst>
          </p:cNvPr>
          <p:cNvSpPr txBox="1"/>
          <p:nvPr/>
        </p:nvSpPr>
        <p:spPr>
          <a:xfrm>
            <a:off x="0" y="0"/>
            <a:ext cx="98298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拒否戦略：アジアファースト</a:t>
            </a:r>
            <a:endParaRPr lang="en-US" altLang="ja-JP" sz="40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1557D626-5E80-8DB9-F044-7BB930BB7378}"/>
              </a:ext>
            </a:extLst>
          </p:cNvPr>
          <p:cNvSpPr txBox="1"/>
          <p:nvPr/>
        </p:nvSpPr>
        <p:spPr>
          <a:xfrm>
            <a:off x="472698" y="949433"/>
            <a:ext cx="7253207" cy="5693866"/>
          </a:xfrm>
          <a:prstGeom prst="rect">
            <a:avLst/>
          </a:prstGeom>
          <a:noFill/>
        </p:spPr>
        <p:txBody>
          <a:bodyPr wrap="square" rtlCol="0">
            <a:spAutoFit/>
          </a:bodyPr>
          <a:lstStyle/>
          <a:p>
            <a:r>
              <a:rPr kumimoji="1" lang="ja-JP" altLang="en-US" sz="2800" b="1" dirty="0">
                <a:latin typeface="BIZ UDP明朝 Medium" panose="02020500000000000000" pitchFamily="18" charset="-128"/>
                <a:ea typeface="BIZ UDP明朝 Medium" panose="02020500000000000000" pitchFamily="18" charset="-128"/>
              </a:rPr>
              <a:t>●米国一強時代は終わった</a:t>
            </a:r>
            <a:endParaRPr kumimoji="1"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●アジアはパワーの集積地</a:t>
            </a:r>
            <a:endParaRPr lang="en-US" altLang="ja-JP" sz="2800" b="1" dirty="0">
              <a:latin typeface="BIZ UDP明朝 Medium" panose="02020500000000000000" pitchFamily="18" charset="-128"/>
              <a:ea typeface="BIZ UDP明朝 Medium" panose="02020500000000000000" pitchFamily="18" charset="-128"/>
            </a:endParaRPr>
          </a:p>
          <a:p>
            <a:r>
              <a:rPr kumimoji="1" lang="ja-JP" altLang="en-US" sz="2800" b="1" dirty="0">
                <a:latin typeface="BIZ UDP明朝 Medium" panose="02020500000000000000" pitchFamily="18" charset="-128"/>
                <a:ea typeface="BIZ UDP明朝 Medium" panose="02020500000000000000" pitchFamily="18" charset="-128"/>
              </a:rPr>
              <a:t>●最終目標は「中国に勝利」することではない</a:t>
            </a:r>
            <a:endParaRPr kumimoji="1"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●経済制裁よりも軍事を充実させるべき</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●台湾の次はフィリピン</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●「拒否」できるかどうかもあやしい</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●第一列島線から中国を出すな</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●ゴールは「米国覇権」ではない</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●ネオコンの主張は妄想である</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●米国は究極的には撤退する可能性もある</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●中国は「張り子の虎」ではない</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●日本は主体的な防衛力を持て</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●防衛費</a:t>
            </a:r>
            <a:r>
              <a:rPr lang="en-US" altLang="ja-JP" sz="2800" b="1" dirty="0">
                <a:latin typeface="BIZ UDP明朝 Medium" panose="02020500000000000000" pitchFamily="18" charset="-128"/>
                <a:ea typeface="BIZ UDP明朝 Medium" panose="02020500000000000000" pitchFamily="18" charset="-128"/>
              </a:rPr>
              <a:t>2</a:t>
            </a:r>
            <a:r>
              <a:rPr lang="ja-JP" altLang="en-US" sz="2800" b="1" dirty="0">
                <a:latin typeface="BIZ UDP明朝 Medium" panose="02020500000000000000" pitchFamily="18" charset="-128"/>
                <a:ea typeface="BIZ UDP明朝 Medium" panose="02020500000000000000" pitchFamily="18" charset="-128"/>
              </a:rPr>
              <a:t>％は焼け石に水</a:t>
            </a:r>
            <a:endParaRPr kumimoji="1" lang="ja-JP" altLang="en-US" sz="2800" b="1"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BD0B0E6D-F18A-1953-A977-AD7C1D15A9AC}"/>
              </a:ext>
            </a:extLst>
          </p:cNvPr>
          <p:cNvPicPr>
            <a:picLocks noChangeAspect="1"/>
          </p:cNvPicPr>
          <p:nvPr/>
        </p:nvPicPr>
        <p:blipFill>
          <a:blip r:embed="rId3"/>
          <a:stretch>
            <a:fillRect/>
          </a:stretch>
        </p:blipFill>
        <p:spPr>
          <a:xfrm>
            <a:off x="7810500" y="5755"/>
            <a:ext cx="4381501" cy="6824769"/>
          </a:xfrm>
          <a:prstGeom prst="rect">
            <a:avLst/>
          </a:prstGeom>
        </p:spPr>
      </p:pic>
      <p:sp>
        <p:nvSpPr>
          <p:cNvPr id="12" name="テキスト ボックス 11">
            <a:extLst>
              <a:ext uri="{FF2B5EF4-FFF2-40B4-BE49-F238E27FC236}">
                <a16:creationId xmlns:a16="http://schemas.microsoft.com/office/drawing/2014/main" id="{0E99CAA7-C63D-D300-448E-E5168264B4C9}"/>
              </a:ext>
            </a:extLst>
          </p:cNvPr>
          <p:cNvSpPr txBox="1"/>
          <p:nvPr/>
        </p:nvSpPr>
        <p:spPr>
          <a:xfrm>
            <a:off x="6429375" y="6618085"/>
            <a:ext cx="1588655" cy="261610"/>
          </a:xfrm>
          <a:prstGeom prst="rect">
            <a:avLst/>
          </a:prstGeom>
          <a:noFill/>
        </p:spPr>
        <p:txBody>
          <a:bodyPr wrap="square" rtlCol="0">
            <a:spAutoFit/>
          </a:bodyPr>
          <a:lstStyle/>
          <a:p>
            <a:pPr algn="ctr"/>
            <a:r>
              <a:rPr kumimoji="1" lang="ja-JP" altLang="en-US" sz="1050" b="1" dirty="0">
                <a:latin typeface="BIZ UDP明朝 Medium" panose="02020500000000000000" pitchFamily="18" charset="-128"/>
                <a:ea typeface="BIZ UDP明朝 Medium" panose="02020500000000000000" pitchFamily="18" charset="-128"/>
              </a:rPr>
              <a:t>（出所）</a:t>
            </a:r>
            <a:r>
              <a:rPr kumimoji="1" lang="en-US" altLang="ja-JP" sz="1050" b="1" dirty="0">
                <a:latin typeface="BIZ UDP明朝 Medium" panose="02020500000000000000" pitchFamily="18" charset="-128"/>
                <a:ea typeface="BIZ UDP明朝 Medium" panose="02020500000000000000" pitchFamily="18" charset="-128"/>
              </a:rPr>
              <a:t>Amazon</a:t>
            </a:r>
            <a:endParaRPr kumimoji="1" lang="ja-JP" altLang="en-US" sz="105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71670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D078-3EA3-3E44-77A5-13A00FC3B41A}"/>
            </a:ext>
          </a:extLst>
        </p:cNvPr>
        <p:cNvGrpSpPr/>
        <p:nvPr/>
      </p:nvGrpSpPr>
      <p:grpSpPr>
        <a:xfrm>
          <a:off x="0" y="0"/>
          <a:ext cx="0" cy="0"/>
          <a:chOff x="0" y="0"/>
          <a:chExt cx="0" cy="0"/>
        </a:xfrm>
      </p:grpSpPr>
      <p:sp>
        <p:nvSpPr>
          <p:cNvPr id="1065" name="object 5">
            <a:extLst>
              <a:ext uri="{FF2B5EF4-FFF2-40B4-BE49-F238E27FC236}">
                <a16:creationId xmlns:a16="http://schemas.microsoft.com/office/drawing/2014/main" id="{63515E11-B9F2-9999-7C43-2A6F61D2A242}"/>
              </a:ext>
            </a:extLst>
          </p:cNvPr>
          <p:cNvSpPr txBox="1">
            <a:spLocks/>
          </p:cNvSpPr>
          <p:nvPr/>
        </p:nvSpPr>
        <p:spPr>
          <a:xfrm>
            <a:off x="1" y="-3646"/>
            <a:ext cx="12192000" cy="689932"/>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4400" b="1" spc="-50" dirty="0">
                <a:latin typeface="BIZ UDP明朝 Medium" panose="02020500000000000000" pitchFamily="18" charset="-128"/>
                <a:ea typeface="BIZ UDP明朝 Medium" panose="02020500000000000000" pitchFamily="18" charset="-128"/>
              </a:rPr>
              <a:t>ご説明の構成</a:t>
            </a:r>
            <a:endParaRPr lang="zh-TW" altLang="en-US" sz="4400" b="1" spc="-50" dirty="0">
              <a:latin typeface="BIZ UDP明朝 Medium" panose="02020500000000000000" pitchFamily="18" charset="-128"/>
              <a:ea typeface="BIZ UDP明朝 Medium" panose="02020500000000000000" pitchFamily="18" charset="-128"/>
            </a:endParaRPr>
          </a:p>
        </p:txBody>
      </p:sp>
      <p:sp>
        <p:nvSpPr>
          <p:cNvPr id="4" name="object 5">
            <a:extLst>
              <a:ext uri="{FF2B5EF4-FFF2-40B4-BE49-F238E27FC236}">
                <a16:creationId xmlns:a16="http://schemas.microsoft.com/office/drawing/2014/main" id="{87C67CF0-9DC7-DC0A-7F0E-2B8D92CE8DBC}"/>
              </a:ext>
            </a:extLst>
          </p:cNvPr>
          <p:cNvSpPr txBox="1">
            <a:spLocks/>
          </p:cNvSpPr>
          <p:nvPr/>
        </p:nvSpPr>
        <p:spPr>
          <a:xfrm>
            <a:off x="1030665" y="1741358"/>
            <a:ext cx="11019933" cy="337528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gn="l">
              <a:lnSpc>
                <a:spcPct val="100000"/>
              </a:lnSpc>
              <a:spcBef>
                <a:spcPts val="100"/>
              </a:spcBef>
            </a:pPr>
            <a:r>
              <a:rPr lang="ja-JP" altLang="en-US" sz="5400" b="1" spc="-50" dirty="0">
                <a:latin typeface="BIZ UDP明朝 Medium" panose="02020500000000000000" pitchFamily="18" charset="-128"/>
                <a:ea typeface="BIZ UDP明朝 Medium" panose="02020500000000000000" pitchFamily="18" charset="-128"/>
              </a:rPr>
              <a:t>１．スパイクマンの「地政学」</a:t>
            </a:r>
            <a:endParaRPr lang="en-US" altLang="ja-JP" sz="5400" b="1" spc="-50" dirty="0">
              <a:latin typeface="BIZ UDP明朝 Medium" panose="02020500000000000000" pitchFamily="18" charset="-128"/>
              <a:ea typeface="BIZ UDP明朝 Medium" panose="02020500000000000000" pitchFamily="18" charset="-128"/>
            </a:endParaRPr>
          </a:p>
          <a:p>
            <a:pPr marL="12700" algn="l">
              <a:lnSpc>
                <a:spcPct val="100000"/>
              </a:lnSpc>
              <a:spcBef>
                <a:spcPts val="100"/>
              </a:spcBef>
            </a:pPr>
            <a:r>
              <a:rPr lang="ja-JP" altLang="en-US" sz="5400" b="1" spc="-50" dirty="0">
                <a:latin typeface="BIZ UDP明朝 Medium" panose="02020500000000000000" pitchFamily="18" charset="-128"/>
                <a:ea typeface="BIZ UDP明朝 Medium" panose="02020500000000000000" pitchFamily="18" charset="-128"/>
              </a:rPr>
              <a:t>２．米国の「国家安全保障戦略」</a:t>
            </a:r>
            <a:r>
              <a:rPr lang="ja-JP" altLang="en-US" sz="2800" b="1" spc="-50" dirty="0">
                <a:latin typeface="BIZ UDP明朝 Medium" panose="02020500000000000000" pitchFamily="18" charset="-128"/>
                <a:ea typeface="BIZ UDP明朝 Medium" panose="02020500000000000000" pitchFamily="18" charset="-128"/>
              </a:rPr>
              <a:t>（</a:t>
            </a:r>
            <a:r>
              <a:rPr lang="en-US" altLang="ja-JP" sz="2800" b="1" spc="-50" dirty="0">
                <a:latin typeface="BIZ UDP明朝 Medium" panose="02020500000000000000" pitchFamily="18" charset="-128"/>
                <a:ea typeface="BIZ UDP明朝 Medium" panose="02020500000000000000" pitchFamily="18" charset="-128"/>
              </a:rPr>
              <a:t>2025</a:t>
            </a:r>
            <a:r>
              <a:rPr lang="ja-JP" altLang="en-US" sz="2800" b="1" spc="-50" dirty="0">
                <a:latin typeface="BIZ UDP明朝 Medium" panose="02020500000000000000" pitchFamily="18" charset="-128"/>
                <a:ea typeface="BIZ UDP明朝 Medium" panose="02020500000000000000" pitchFamily="18" charset="-128"/>
              </a:rPr>
              <a:t>年）</a:t>
            </a:r>
            <a:endParaRPr lang="en-US" altLang="ja-JP" sz="4000" b="1" spc="-50" dirty="0">
              <a:latin typeface="BIZ UDP明朝 Medium" panose="02020500000000000000" pitchFamily="18" charset="-128"/>
              <a:ea typeface="BIZ UDP明朝 Medium" panose="02020500000000000000" pitchFamily="18" charset="-128"/>
            </a:endParaRPr>
          </a:p>
          <a:p>
            <a:pPr marL="12700" algn="l">
              <a:lnSpc>
                <a:spcPct val="100000"/>
              </a:lnSpc>
              <a:spcBef>
                <a:spcPts val="100"/>
              </a:spcBef>
            </a:pPr>
            <a:r>
              <a:rPr lang="ja-JP" altLang="en-US" sz="5400" b="1" spc="-50" dirty="0">
                <a:latin typeface="BIZ UDP明朝 Medium" panose="02020500000000000000" pitchFamily="18" charset="-128"/>
                <a:ea typeface="BIZ UDP明朝 Medium" panose="02020500000000000000" pitchFamily="18" charset="-128"/>
              </a:rPr>
              <a:t>３．国家債務問題とドル基軸の揺らぎ</a:t>
            </a:r>
            <a:endParaRPr lang="en-US" altLang="ja-JP" sz="5400" b="1" spc="-50" dirty="0">
              <a:latin typeface="BIZ UDP明朝 Medium" panose="02020500000000000000" pitchFamily="18" charset="-128"/>
              <a:ea typeface="BIZ UDP明朝 Medium" panose="02020500000000000000" pitchFamily="18" charset="-128"/>
            </a:endParaRPr>
          </a:p>
          <a:p>
            <a:pPr marL="12700" algn="l">
              <a:lnSpc>
                <a:spcPct val="100000"/>
              </a:lnSpc>
              <a:spcBef>
                <a:spcPts val="100"/>
              </a:spcBef>
            </a:pPr>
            <a:r>
              <a:rPr lang="ja-JP" altLang="en-US" sz="5400" b="1" spc="-50" dirty="0">
                <a:latin typeface="BIZ UDP明朝 Medium" panose="02020500000000000000" pitchFamily="18" charset="-128"/>
                <a:ea typeface="BIZ UDP明朝 Medium" panose="02020500000000000000" pitchFamily="18" charset="-128"/>
              </a:rPr>
              <a:t>４．</a:t>
            </a:r>
            <a:endParaRPr lang="zh-TW" altLang="en-US" sz="5400" b="1" spc="-5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43108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6894B-390C-F9DE-E145-9802A1E37100}"/>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345D554E-91B6-5E14-451F-950685FD4941}"/>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要するに西半球は「ハートランド」＆「リムランド」は関係ない</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3" name="AutoShape 2" descr="世界を動かす超大国の秘密：アメリカ地政学の真実に迫る | 知識の海への旅">
            <a:extLst>
              <a:ext uri="{FF2B5EF4-FFF2-40B4-BE49-F238E27FC236}">
                <a16:creationId xmlns:a16="http://schemas.microsoft.com/office/drawing/2014/main" id="{0A7B3911-BE77-11FE-7AE4-47BF92966D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 name="AutoShape 4" descr="世界を動かす超大国の秘密：アメリカ地政学の真実に迫る | 知識の海への旅">
            <a:extLst>
              <a:ext uri="{FF2B5EF4-FFF2-40B4-BE49-F238E27FC236}">
                <a16:creationId xmlns:a16="http://schemas.microsoft.com/office/drawing/2014/main" id="{459E02F6-BE7B-0153-68B4-2E9FB250112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 name="図 6">
            <a:extLst>
              <a:ext uri="{FF2B5EF4-FFF2-40B4-BE49-F238E27FC236}">
                <a16:creationId xmlns:a16="http://schemas.microsoft.com/office/drawing/2014/main" id="{E7D69B03-DCDE-DFEF-D1BA-F688FA44F1EF}"/>
              </a:ext>
            </a:extLst>
          </p:cNvPr>
          <p:cNvPicPr>
            <a:picLocks noChangeAspect="1"/>
          </p:cNvPicPr>
          <p:nvPr/>
        </p:nvPicPr>
        <p:blipFill>
          <a:blip r:embed="rId3"/>
          <a:stretch>
            <a:fillRect/>
          </a:stretch>
        </p:blipFill>
        <p:spPr>
          <a:xfrm>
            <a:off x="942744" y="718419"/>
            <a:ext cx="10611311" cy="6030762"/>
          </a:xfrm>
          <a:prstGeom prst="rect">
            <a:avLst/>
          </a:prstGeom>
        </p:spPr>
      </p:pic>
      <p:pic>
        <p:nvPicPr>
          <p:cNvPr id="8" name="図 7">
            <a:extLst>
              <a:ext uri="{FF2B5EF4-FFF2-40B4-BE49-F238E27FC236}">
                <a16:creationId xmlns:a16="http://schemas.microsoft.com/office/drawing/2014/main" id="{739ADE8D-C7CD-5E70-C243-E8C8D456FCB9}"/>
              </a:ext>
            </a:extLst>
          </p:cNvPr>
          <p:cNvPicPr>
            <a:picLocks noChangeAspect="1"/>
          </p:cNvPicPr>
          <p:nvPr/>
        </p:nvPicPr>
        <p:blipFill>
          <a:blip r:embed="rId4"/>
          <a:stretch>
            <a:fillRect/>
          </a:stretch>
        </p:blipFill>
        <p:spPr>
          <a:xfrm>
            <a:off x="8666900" y="2476540"/>
            <a:ext cx="809591" cy="952460"/>
          </a:xfrm>
          <a:prstGeom prst="rect">
            <a:avLst/>
          </a:prstGeom>
        </p:spPr>
      </p:pic>
      <p:sp>
        <p:nvSpPr>
          <p:cNvPr id="9" name="テキスト ボックス 8">
            <a:extLst>
              <a:ext uri="{FF2B5EF4-FFF2-40B4-BE49-F238E27FC236}">
                <a16:creationId xmlns:a16="http://schemas.microsoft.com/office/drawing/2014/main" id="{C69325ED-86BC-E5A0-E438-3712EF9C8DC3}"/>
              </a:ext>
            </a:extLst>
          </p:cNvPr>
          <p:cNvSpPr txBox="1"/>
          <p:nvPr/>
        </p:nvSpPr>
        <p:spPr>
          <a:xfrm>
            <a:off x="5005633" y="6216859"/>
            <a:ext cx="6548422" cy="461665"/>
          </a:xfrm>
          <a:prstGeom prst="rect">
            <a:avLst/>
          </a:prstGeom>
          <a:noFill/>
        </p:spPr>
        <p:txBody>
          <a:bodyPr wrap="square" rtlCol="0">
            <a:spAutoFit/>
          </a:bodyPr>
          <a:lstStyle/>
          <a:p>
            <a:pPr algn="ctr"/>
            <a:r>
              <a:rPr kumimoji="1" lang="ja-JP" altLang="en-US" sz="2400" b="1" dirty="0">
                <a:latin typeface="BIZ UDP明朝 Medium" panose="02020500000000000000" pitchFamily="18" charset="-128"/>
                <a:ea typeface="BIZ UDP明朝 Medium" panose="02020500000000000000" pitchFamily="18" charset="-128"/>
              </a:rPr>
              <a:t>資源・エネルギー・食糧は、西半球だけで完結！</a:t>
            </a:r>
          </a:p>
        </p:txBody>
      </p:sp>
      <p:sp>
        <p:nvSpPr>
          <p:cNvPr id="10" name="テキスト ボックス 9">
            <a:extLst>
              <a:ext uri="{FF2B5EF4-FFF2-40B4-BE49-F238E27FC236}">
                <a16:creationId xmlns:a16="http://schemas.microsoft.com/office/drawing/2014/main" id="{53ADAC31-323C-310F-D952-28403DE6757C}"/>
              </a:ext>
            </a:extLst>
          </p:cNvPr>
          <p:cNvSpPr txBox="1"/>
          <p:nvPr/>
        </p:nvSpPr>
        <p:spPr>
          <a:xfrm rot="1057963">
            <a:off x="8436990" y="1331448"/>
            <a:ext cx="2912883" cy="461665"/>
          </a:xfrm>
          <a:prstGeom prst="rect">
            <a:avLst/>
          </a:prstGeom>
          <a:noFill/>
        </p:spPr>
        <p:txBody>
          <a:bodyPr wrap="square" rtlCol="0">
            <a:spAutoFit/>
          </a:bodyPr>
          <a:lstStyle/>
          <a:p>
            <a:r>
              <a:rPr kumimoji="1" lang="ja-JP" altLang="en-US" sz="2400" b="1" dirty="0">
                <a:latin typeface="BIZ UDP明朝 Medium" panose="02020500000000000000" pitchFamily="18" charset="-128"/>
                <a:ea typeface="BIZ UDP明朝 Medium" panose="02020500000000000000" pitchFamily="18" charset="-128"/>
              </a:rPr>
              <a:t>西半球の自律・自衛</a:t>
            </a:r>
          </a:p>
        </p:txBody>
      </p:sp>
    </p:spTree>
    <p:extLst>
      <p:ext uri="{BB962C8B-B14F-4D97-AF65-F5344CB8AC3E}">
        <p14:creationId xmlns:p14="http://schemas.microsoft.com/office/powerpoint/2010/main" val="126126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90839-7CC5-237F-43F7-949F988734A0}"/>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81FAB625-6C18-D915-CD3B-AB4B01052E14}"/>
              </a:ext>
            </a:extLst>
          </p:cNvPr>
          <p:cNvPicPr>
            <a:picLocks noChangeAspect="1"/>
          </p:cNvPicPr>
          <p:nvPr/>
        </p:nvPicPr>
        <p:blipFill>
          <a:blip r:embed="rId3"/>
          <a:stretch>
            <a:fillRect/>
          </a:stretch>
        </p:blipFill>
        <p:spPr>
          <a:xfrm>
            <a:off x="8486735" y="2517078"/>
            <a:ext cx="3252964" cy="4227554"/>
          </a:xfrm>
          <a:prstGeom prst="rect">
            <a:avLst/>
          </a:prstGeom>
        </p:spPr>
      </p:pic>
      <p:pic>
        <p:nvPicPr>
          <p:cNvPr id="5" name="図 4">
            <a:extLst>
              <a:ext uri="{FF2B5EF4-FFF2-40B4-BE49-F238E27FC236}">
                <a16:creationId xmlns:a16="http://schemas.microsoft.com/office/drawing/2014/main" id="{995117D3-AD00-0C28-7D62-24CFE8E1AED5}"/>
              </a:ext>
            </a:extLst>
          </p:cNvPr>
          <p:cNvPicPr>
            <a:picLocks noChangeAspect="1"/>
          </p:cNvPicPr>
          <p:nvPr/>
        </p:nvPicPr>
        <p:blipFill>
          <a:blip r:embed="rId4"/>
          <a:stretch>
            <a:fillRect/>
          </a:stretch>
        </p:blipFill>
        <p:spPr>
          <a:xfrm>
            <a:off x="177882" y="848657"/>
            <a:ext cx="7858125" cy="5895975"/>
          </a:xfrm>
          <a:prstGeom prst="rect">
            <a:avLst/>
          </a:prstGeom>
        </p:spPr>
      </p:pic>
      <p:sp>
        <p:nvSpPr>
          <p:cNvPr id="7" name="テキスト ボックス 6">
            <a:extLst>
              <a:ext uri="{FF2B5EF4-FFF2-40B4-BE49-F238E27FC236}">
                <a16:creationId xmlns:a16="http://schemas.microsoft.com/office/drawing/2014/main" id="{DFBB035C-2418-25E2-B5A9-2A56DE66AF19}"/>
              </a:ext>
            </a:extLst>
          </p:cNvPr>
          <p:cNvSpPr txBox="1"/>
          <p:nvPr/>
        </p:nvSpPr>
        <p:spPr>
          <a:xfrm>
            <a:off x="8036006" y="848656"/>
            <a:ext cx="4154421" cy="1569660"/>
          </a:xfrm>
          <a:prstGeom prst="rect">
            <a:avLst/>
          </a:prstGeom>
          <a:noFill/>
        </p:spPr>
        <p:txBody>
          <a:bodyPr wrap="square">
            <a:spAutoFit/>
          </a:bodyPr>
          <a:lstStyle/>
          <a:p>
            <a:r>
              <a:rPr lang="ja-JP" altLang="en-US" sz="1600" b="1" i="0" dirty="0">
                <a:solidFill>
                  <a:srgbClr val="221F20"/>
                </a:solidFill>
                <a:effectLst/>
                <a:latin typeface="BIZ UDP明朝 Medium" panose="02020500000000000000" pitchFamily="18" charset="-128"/>
                <a:ea typeface="BIZ UDP明朝 Medium" panose="02020500000000000000" pitchFamily="18" charset="-128"/>
              </a:rPr>
              <a:t>米陸軍の西半球司令部は、</a:t>
            </a:r>
            <a:r>
              <a:rPr lang="en-US" altLang="ja-JP" sz="1600" b="1" i="0" dirty="0">
                <a:solidFill>
                  <a:srgbClr val="221F20"/>
                </a:solidFill>
                <a:effectLst/>
                <a:latin typeface="BIZ UDP明朝 Medium" panose="02020500000000000000" pitchFamily="18" charset="-128"/>
                <a:ea typeface="BIZ UDP明朝 Medium" panose="02020500000000000000" pitchFamily="18" charset="-128"/>
              </a:rPr>
              <a:t>2025</a:t>
            </a:r>
            <a:r>
              <a:rPr lang="ja-JP" altLang="en-US" sz="1600" b="1" i="0" dirty="0">
                <a:solidFill>
                  <a:srgbClr val="221F20"/>
                </a:solidFill>
                <a:effectLst/>
                <a:latin typeface="BIZ UDP明朝 Medium" panose="02020500000000000000" pitchFamily="18" charset="-128"/>
                <a:ea typeface="BIZ UDP明朝 Medium" panose="02020500000000000000" pitchFamily="18" charset="-128"/>
              </a:rPr>
              <a:t>年</a:t>
            </a:r>
            <a:r>
              <a:rPr lang="en-US" altLang="ja-JP" sz="1600" b="1" i="0" dirty="0">
                <a:solidFill>
                  <a:srgbClr val="221F20"/>
                </a:solidFill>
                <a:effectLst/>
                <a:latin typeface="BIZ UDP明朝 Medium" panose="02020500000000000000" pitchFamily="18" charset="-128"/>
                <a:ea typeface="BIZ UDP明朝 Medium" panose="02020500000000000000" pitchFamily="18" charset="-128"/>
              </a:rPr>
              <a:t>12</a:t>
            </a:r>
            <a:r>
              <a:rPr lang="ja-JP" altLang="en-US" sz="1600" b="1" i="0" dirty="0">
                <a:solidFill>
                  <a:srgbClr val="221F20"/>
                </a:solidFill>
                <a:effectLst/>
                <a:latin typeface="BIZ UDP明朝 Medium" panose="02020500000000000000" pitchFamily="18" charset="-128"/>
                <a:ea typeface="BIZ UDP明朝 Medium" panose="02020500000000000000" pitchFamily="18" charset="-128"/>
              </a:rPr>
              <a:t>月</a:t>
            </a:r>
            <a:r>
              <a:rPr lang="en-US" altLang="ja-JP" sz="1600" b="1" i="0" dirty="0">
                <a:solidFill>
                  <a:srgbClr val="221F20"/>
                </a:solidFill>
                <a:effectLst/>
                <a:latin typeface="BIZ UDP明朝 Medium" panose="02020500000000000000" pitchFamily="18" charset="-128"/>
                <a:ea typeface="BIZ UDP明朝 Medium" panose="02020500000000000000" pitchFamily="18" charset="-128"/>
              </a:rPr>
              <a:t>5</a:t>
            </a:r>
            <a:r>
              <a:rPr lang="ja-JP" altLang="en-US" sz="1600" b="1" i="0" dirty="0">
                <a:solidFill>
                  <a:srgbClr val="221F20"/>
                </a:solidFill>
                <a:effectLst/>
                <a:latin typeface="BIZ UDP明朝 Medium" panose="02020500000000000000" pitchFamily="18" charset="-128"/>
                <a:ea typeface="BIZ UDP明朝 Medium" panose="02020500000000000000" pitchFamily="18" charset="-128"/>
              </a:rPr>
              <a:t>日に活動を開始し、ノースカロライナ州フォートブラッグに本部を置く。西半球司令部は、国土防衛、民間当局への防衛支援、および西半球全域の戦域安全保障協力に重点を置いた作戦行動を行う戦域司令部。</a:t>
            </a:r>
            <a:endParaRPr lang="ja-JP" altLang="en-US" sz="1600" b="1" dirty="0">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84AE9436-20CC-6781-DB50-ECB27C3D0806}"/>
              </a:ext>
            </a:extLst>
          </p:cNvPr>
          <p:cNvSpPr txBox="1"/>
          <p:nvPr/>
        </p:nvSpPr>
        <p:spPr>
          <a:xfrm>
            <a:off x="0" y="4119"/>
            <a:ext cx="12191999" cy="707886"/>
          </a:xfrm>
          <a:prstGeom prst="rect">
            <a:avLst/>
          </a:prstGeom>
          <a:noFill/>
        </p:spPr>
        <p:txBody>
          <a:bodyPr wrap="square" rtlCol="0">
            <a:spAutoFit/>
          </a:bodyPr>
          <a:lstStyle/>
          <a:p>
            <a:pPr algn="ctr"/>
            <a:r>
              <a:rPr kumimoji="1" lang="ja-JP" altLang="en-US" sz="4000" b="1" dirty="0">
                <a:latin typeface="BIZ UDP明朝 Medium" panose="02020500000000000000" pitchFamily="18" charset="-128"/>
                <a:ea typeface="BIZ UDP明朝 Medium" panose="02020500000000000000" pitchFamily="18" charset="-128"/>
              </a:rPr>
              <a:t>米陸軍「西半球司令部」を創設</a:t>
            </a:r>
            <a:endParaRPr kumimoji="1" lang="en-US" altLang="ja-JP" sz="4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804471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273EC-1C6C-B523-987C-F9AA1D806623}"/>
            </a:ext>
          </a:extLst>
        </p:cNvPr>
        <p:cNvGrpSpPr/>
        <p:nvPr/>
      </p:nvGrpSpPr>
      <p:grpSpPr>
        <a:xfrm>
          <a:off x="0" y="0"/>
          <a:ext cx="0" cy="0"/>
          <a:chOff x="0" y="0"/>
          <a:chExt cx="0" cy="0"/>
        </a:xfrm>
      </p:grpSpPr>
      <p:sp>
        <p:nvSpPr>
          <p:cNvPr id="4" name="object 5">
            <a:extLst>
              <a:ext uri="{FF2B5EF4-FFF2-40B4-BE49-F238E27FC236}">
                <a16:creationId xmlns:a16="http://schemas.microsoft.com/office/drawing/2014/main" id="{8E36F459-46BD-BFD3-3777-23B0132D38C3}"/>
              </a:ext>
            </a:extLst>
          </p:cNvPr>
          <p:cNvSpPr txBox="1">
            <a:spLocks/>
          </p:cNvSpPr>
          <p:nvPr/>
        </p:nvSpPr>
        <p:spPr>
          <a:xfrm>
            <a:off x="0" y="3007089"/>
            <a:ext cx="12192000" cy="843821"/>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5400" b="1" spc="-50" dirty="0">
                <a:latin typeface="BIZ UDP明朝 Medium" panose="02020500000000000000" pitchFamily="18" charset="-128"/>
                <a:ea typeface="BIZ UDP明朝 Medium" panose="02020500000000000000" pitchFamily="18" charset="-128"/>
              </a:rPr>
              <a:t>米国の「国家安全保障戦略」＠</a:t>
            </a:r>
            <a:r>
              <a:rPr lang="en-US" altLang="ja-JP" sz="5400" b="1" spc="-50" dirty="0">
                <a:latin typeface="BIZ UDP明朝 Medium" panose="02020500000000000000" pitchFamily="18" charset="-128"/>
                <a:ea typeface="BIZ UDP明朝 Medium" panose="02020500000000000000" pitchFamily="18" charset="-128"/>
              </a:rPr>
              <a:t>2025</a:t>
            </a:r>
            <a:r>
              <a:rPr lang="ja-JP" altLang="en-US" sz="5400" b="1" spc="-50" dirty="0">
                <a:latin typeface="BIZ UDP明朝 Medium" panose="02020500000000000000" pitchFamily="18" charset="-128"/>
                <a:ea typeface="BIZ UDP明朝 Medium" panose="02020500000000000000" pitchFamily="18" charset="-128"/>
              </a:rPr>
              <a:t>年</a:t>
            </a:r>
            <a:endParaRPr lang="zh-TW" altLang="en-US" sz="5400" b="1" spc="-5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3516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4221-D9EF-606C-1EB2-3F0EEAFB5CB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8300675-F165-5DEB-F02F-37F29AF5ECBB}"/>
              </a:ext>
            </a:extLst>
          </p:cNvPr>
          <p:cNvSpPr txBox="1"/>
          <p:nvPr/>
        </p:nvSpPr>
        <p:spPr>
          <a:xfrm>
            <a:off x="0" y="4119"/>
            <a:ext cx="12191999" cy="646331"/>
          </a:xfrm>
          <a:prstGeom prst="rect">
            <a:avLst/>
          </a:prstGeom>
          <a:noFill/>
        </p:spPr>
        <p:txBody>
          <a:bodyPr wrap="square" rtlCol="0">
            <a:spAutoFit/>
          </a:bodyPr>
          <a:lstStyle/>
          <a:p>
            <a:pPr algn="ctr"/>
            <a:r>
              <a:rPr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国家安全保障戦略</a:t>
            </a:r>
            <a:r>
              <a:rPr kumimoji="1"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のポイント</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36080721-B488-53A6-26E3-9F5E78AFAB5A}"/>
              </a:ext>
            </a:extLst>
          </p:cNvPr>
          <p:cNvPicPr>
            <a:picLocks noChangeAspect="1"/>
          </p:cNvPicPr>
          <p:nvPr/>
        </p:nvPicPr>
        <p:blipFill>
          <a:blip r:embed="rId3"/>
          <a:stretch>
            <a:fillRect/>
          </a:stretch>
        </p:blipFill>
        <p:spPr>
          <a:xfrm>
            <a:off x="302869" y="790219"/>
            <a:ext cx="4495374" cy="5862023"/>
          </a:xfrm>
          <a:prstGeom prst="rect">
            <a:avLst/>
          </a:prstGeom>
          <a:ln w="28575">
            <a:solidFill>
              <a:srgbClr val="C00000"/>
            </a:solidFill>
          </a:ln>
        </p:spPr>
      </p:pic>
      <p:sp>
        <p:nvSpPr>
          <p:cNvPr id="10" name="テキスト ボックス 9">
            <a:extLst>
              <a:ext uri="{FF2B5EF4-FFF2-40B4-BE49-F238E27FC236}">
                <a16:creationId xmlns:a16="http://schemas.microsoft.com/office/drawing/2014/main" id="{96FE6F42-76C6-B187-1FE1-DB5DEA92F9EB}"/>
              </a:ext>
            </a:extLst>
          </p:cNvPr>
          <p:cNvSpPr txBox="1"/>
          <p:nvPr/>
        </p:nvSpPr>
        <p:spPr>
          <a:xfrm>
            <a:off x="0" y="6652242"/>
            <a:ext cx="5484043" cy="216569"/>
          </a:xfrm>
          <a:prstGeom prst="rect">
            <a:avLst/>
          </a:prstGeom>
          <a:noFill/>
        </p:spPr>
        <p:txBody>
          <a:bodyPr wrap="square">
            <a:spAutoFit/>
          </a:bodyPr>
          <a:lstStyle/>
          <a:p>
            <a:r>
              <a:rPr lang="en-US" altLang="ja-JP" sz="800" b="1" dirty="0">
                <a:latin typeface="BIZ UDP明朝 Medium" panose="02020500000000000000" pitchFamily="18" charset="-128"/>
                <a:ea typeface="BIZ UDP明朝 Medium" panose="02020500000000000000" pitchFamily="18" charset="-128"/>
              </a:rPr>
              <a:t>https://www.whitehouse.gov/wp-content/uploads/2025/12/2025-National-Security-Strategy.pdf</a:t>
            </a:r>
            <a:endParaRPr lang="ja-JP" altLang="en-US" sz="8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C78C29CB-1425-382F-E959-DE54A945B066}"/>
              </a:ext>
            </a:extLst>
          </p:cNvPr>
          <p:cNvSpPr txBox="1"/>
          <p:nvPr/>
        </p:nvSpPr>
        <p:spPr>
          <a:xfrm>
            <a:off x="5101112" y="1557563"/>
            <a:ext cx="6962143" cy="4247317"/>
          </a:xfrm>
          <a:prstGeom prst="rect">
            <a:avLst/>
          </a:prstGeom>
          <a:noFill/>
        </p:spPr>
        <p:txBody>
          <a:bodyPr wrap="square">
            <a:spAutoFit/>
          </a:bodyPr>
          <a:lstStyle/>
          <a:p>
            <a:pPr>
              <a:spcBef>
                <a:spcPts val="2700"/>
              </a:spcBef>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１．「理念」から「国益優先」へ転換</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a:p>
            <a:pPr>
              <a:spcBef>
                <a:spcPts val="2700"/>
              </a:spcBef>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２．米国の勢力圏を確定：西半球</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a:p>
            <a:pPr>
              <a:spcBef>
                <a:spcPts val="2700"/>
              </a:spcBef>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３．ヨーロッパ半島政策の見直し</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a:p>
            <a:pPr>
              <a:spcBef>
                <a:spcPts val="2700"/>
              </a:spcBef>
            </a:pPr>
            <a:r>
              <a:rPr lang="ja-JP" altLang="en-US" sz="3600" b="1" dirty="0">
                <a:solidFill>
                  <a:srgbClr val="08131A"/>
                </a:solidFill>
                <a:latin typeface="BIZ UDP明朝 Medium" panose="02020500000000000000" pitchFamily="18" charset="-128"/>
                <a:ea typeface="BIZ UDP明朝 Medium" panose="02020500000000000000" pitchFamily="18" charset="-128"/>
              </a:rPr>
              <a:t>４．</a:t>
            </a: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アジア・ファースト</a:t>
            </a:r>
            <a:endParaRPr lang="en-US" altLang="ja-JP" sz="3600" b="1" dirty="0">
              <a:solidFill>
                <a:srgbClr val="08131A"/>
              </a:solidFill>
              <a:latin typeface="BIZ UDP明朝 Medium" panose="02020500000000000000" pitchFamily="18" charset="-128"/>
              <a:ea typeface="BIZ UDP明朝 Medium" panose="02020500000000000000" pitchFamily="18" charset="-128"/>
            </a:endParaRPr>
          </a:p>
          <a:p>
            <a:pPr>
              <a:spcBef>
                <a:spcPts val="2700"/>
              </a:spcBef>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５．中東政策</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06997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14F1-9CA0-9241-621E-0D1300565D88}"/>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83570FE-E54F-3677-6CD9-E9CFA209F3D6}"/>
              </a:ext>
            </a:extLst>
          </p:cNvPr>
          <p:cNvSpPr txBox="1"/>
          <p:nvPr/>
        </p:nvSpPr>
        <p:spPr>
          <a:xfrm>
            <a:off x="0" y="4119"/>
            <a:ext cx="12191999" cy="646331"/>
          </a:xfrm>
          <a:prstGeom prst="rect">
            <a:avLst/>
          </a:prstGeom>
          <a:noFill/>
        </p:spPr>
        <p:txBody>
          <a:bodyPr wrap="square" rtlCol="0">
            <a:spAutoFit/>
          </a:bodyPr>
          <a:lstStyle/>
          <a:p>
            <a:pPr algn="ctr"/>
            <a:r>
              <a:rPr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国家安全保障戦略</a:t>
            </a:r>
            <a:r>
              <a:rPr kumimoji="1" lang="en-US" altLang="ja-JP" sz="3600" b="1" dirty="0">
                <a:latin typeface="BIZ UDP明朝 Medium" panose="02020500000000000000" pitchFamily="18" charset="-128"/>
                <a:ea typeface="BIZ UDP明朝 Medium" panose="02020500000000000000" pitchFamily="18" charset="-128"/>
              </a:rPr>
              <a:t>』</a:t>
            </a:r>
            <a:r>
              <a:rPr lang="ja-JP" altLang="en-US" sz="3600" b="1" dirty="0">
                <a:latin typeface="BIZ UDP明朝 Medium" panose="02020500000000000000" pitchFamily="18" charset="-128"/>
                <a:ea typeface="BIZ UDP明朝 Medium" panose="02020500000000000000" pitchFamily="18" charset="-128"/>
              </a:rPr>
              <a:t>の前文</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C88E136F-61FF-C866-0EEF-CEB9452994D2}"/>
              </a:ext>
            </a:extLst>
          </p:cNvPr>
          <p:cNvSpPr txBox="1"/>
          <p:nvPr/>
        </p:nvSpPr>
        <p:spPr>
          <a:xfrm>
            <a:off x="461913" y="650450"/>
            <a:ext cx="11453567" cy="6186309"/>
          </a:xfrm>
          <a:prstGeom prst="rect">
            <a:avLst/>
          </a:prstGeom>
          <a:noFill/>
        </p:spPr>
        <p:txBody>
          <a:bodyPr wrap="square">
            <a:spAutoFit/>
          </a:bodyPr>
          <a:lstStyle/>
          <a:p>
            <a:r>
              <a:rPr lang="ja-JP" altLang="en-US" b="1" dirty="0">
                <a:latin typeface="BIZ UDP明朝 Medium" panose="02020500000000000000" pitchFamily="18" charset="-128"/>
                <a:ea typeface="BIZ UDP明朝 Medium" panose="02020500000000000000" pitchFamily="18" charset="-128"/>
              </a:rPr>
              <a:t>同胞諸君：</a:t>
            </a:r>
          </a:p>
          <a:p>
            <a:r>
              <a:rPr lang="ja-JP" altLang="en-US" b="1" dirty="0">
                <a:latin typeface="BIZ UDP明朝 Medium" panose="02020500000000000000" pitchFamily="18" charset="-128"/>
                <a:ea typeface="BIZ UDP明朝 Medium" panose="02020500000000000000" pitchFamily="18" charset="-128"/>
              </a:rPr>
              <a:t>　過去</a:t>
            </a:r>
            <a:r>
              <a:rPr lang="en-US" altLang="ja-JP" b="1" dirty="0">
                <a:latin typeface="BIZ UDP明朝 Medium" panose="02020500000000000000" pitchFamily="18" charset="-128"/>
                <a:ea typeface="BIZ UDP明朝 Medium" panose="02020500000000000000" pitchFamily="18" charset="-128"/>
              </a:rPr>
              <a:t>9</a:t>
            </a:r>
            <a:r>
              <a:rPr lang="ja-JP" altLang="en-US" b="1" dirty="0">
                <a:latin typeface="BIZ UDP明朝 Medium" panose="02020500000000000000" pitchFamily="18" charset="-128"/>
                <a:ea typeface="BIZ UDP明朝 Medium" panose="02020500000000000000" pitchFamily="18" charset="-128"/>
              </a:rPr>
              <a:t>か月間、我々は国家と世界を破滅と災厄の淵から救い出した。</a:t>
            </a:r>
            <a:r>
              <a:rPr lang="en-US" altLang="ja-JP" b="1" dirty="0">
                <a:latin typeface="BIZ UDP明朝 Medium" panose="02020500000000000000" pitchFamily="18" charset="-128"/>
                <a:ea typeface="BIZ UDP明朝 Medium" panose="02020500000000000000" pitchFamily="18" charset="-128"/>
              </a:rPr>
              <a:t>4</a:t>
            </a:r>
            <a:r>
              <a:rPr lang="ja-JP" altLang="en-US" b="1" dirty="0">
                <a:latin typeface="BIZ UDP明朝 Medium" panose="02020500000000000000" pitchFamily="18" charset="-128"/>
                <a:ea typeface="BIZ UDP明朝 Medium" panose="02020500000000000000" pitchFamily="18" charset="-128"/>
              </a:rPr>
              <a:t>年にわたる弱体化、過激主義、致命的な失敗の後、我が政権は国内外における米国の強さの回復と世界の平和・安定の実現に向け、緊急かつ歴史的な速さで行動してきた。これほど短期間で劇的な転換を成し遂げた政権は歴史上存在しない。</a:t>
            </a:r>
          </a:p>
          <a:p>
            <a:r>
              <a:rPr lang="ja-JP" altLang="en-US" b="1" dirty="0">
                <a:latin typeface="BIZ UDP明朝 Medium" panose="02020500000000000000" pitchFamily="18" charset="-128"/>
                <a:ea typeface="BIZ UDP明朝 Medium" panose="02020500000000000000" pitchFamily="18" charset="-128"/>
              </a:rPr>
              <a:t>　就任初日から我々は米国の主権的国境を回復し、我が国への侵入を阻止するため米軍を配備した。</a:t>
            </a:r>
            <a:r>
              <a:rPr lang="ja-JP" altLang="en-US" b="1" dirty="0">
                <a:highlight>
                  <a:srgbClr val="FFFF00"/>
                </a:highlight>
                <a:latin typeface="BIZ UDP明朝 Medium" panose="02020500000000000000" pitchFamily="18" charset="-128"/>
                <a:ea typeface="BIZ UDP明朝 Medium" panose="02020500000000000000" pitchFamily="18" charset="-128"/>
              </a:rPr>
              <a:t>軍隊から過激なジェンダー思想と「目覚めた」狂気を排除</a:t>
            </a:r>
            <a:r>
              <a:rPr lang="ja-JP" altLang="en-US" b="1" dirty="0">
                <a:latin typeface="BIZ UDP明朝 Medium" panose="02020500000000000000" pitchFamily="18" charset="-128"/>
                <a:ea typeface="BIZ UDP明朝 Medium" panose="02020500000000000000" pitchFamily="18" charset="-128"/>
              </a:rPr>
              <a:t>し、</a:t>
            </a:r>
            <a:r>
              <a:rPr lang="en-US" altLang="ja-JP" b="1" dirty="0">
                <a:highlight>
                  <a:srgbClr val="FFFF00"/>
                </a:highlight>
                <a:latin typeface="BIZ UDP明朝 Medium" panose="02020500000000000000" pitchFamily="18" charset="-128"/>
                <a:ea typeface="BIZ UDP明朝 Medium" panose="02020500000000000000" pitchFamily="18" charset="-128"/>
              </a:rPr>
              <a:t>1</a:t>
            </a:r>
            <a:r>
              <a:rPr lang="ja-JP" altLang="en-US" b="1" dirty="0">
                <a:highlight>
                  <a:srgbClr val="FFFF00"/>
                </a:highlight>
                <a:latin typeface="BIZ UDP明朝 Medium" panose="02020500000000000000" pitchFamily="18" charset="-128"/>
                <a:ea typeface="BIZ UDP明朝 Medium" panose="02020500000000000000" pitchFamily="18" charset="-128"/>
              </a:rPr>
              <a:t>兆ドルの投資で軍備強化を開始</a:t>
            </a:r>
            <a:r>
              <a:rPr lang="ja-JP" altLang="en-US" b="1" dirty="0">
                <a:latin typeface="BIZ UDP明朝 Medium" panose="02020500000000000000" pitchFamily="18" charset="-128"/>
                <a:ea typeface="BIZ UDP明朝 Medium" panose="02020500000000000000" pitchFamily="18" charset="-128"/>
              </a:rPr>
              <a:t>した。同盟関係を再構築し、同盟国に共同防衛への貢献拡大を促した</a:t>
            </a:r>
            <a:r>
              <a:rPr lang="en-US" altLang="ja-JP" b="1" dirty="0">
                <a:latin typeface="BIZ UDP明朝 Medium" panose="02020500000000000000" pitchFamily="18" charset="-128"/>
                <a:ea typeface="BIZ UDP明朝 Medium" panose="02020500000000000000" pitchFamily="18" charset="-128"/>
              </a:rPr>
              <a:t>——</a:t>
            </a:r>
            <a:r>
              <a:rPr lang="en-US" altLang="ja-JP" b="1" dirty="0">
                <a:highlight>
                  <a:srgbClr val="FFFF00"/>
                </a:highlight>
                <a:latin typeface="BIZ UDP明朝 Medium" panose="02020500000000000000" pitchFamily="18" charset="-128"/>
                <a:ea typeface="BIZ UDP明朝 Medium" panose="02020500000000000000" pitchFamily="18" charset="-128"/>
              </a:rPr>
              <a:t>NATO</a:t>
            </a:r>
            <a:r>
              <a:rPr lang="ja-JP" altLang="en-US" b="1" dirty="0">
                <a:highlight>
                  <a:srgbClr val="FFFF00"/>
                </a:highlight>
                <a:latin typeface="BIZ UDP明朝 Medium" panose="02020500000000000000" pitchFamily="18" charset="-128"/>
                <a:ea typeface="BIZ UDP明朝 Medium" panose="02020500000000000000" pitchFamily="18" charset="-128"/>
              </a:rPr>
              <a:t>諸国が国防費を</a:t>
            </a:r>
            <a:r>
              <a:rPr lang="en-US" altLang="ja-JP" b="1" dirty="0">
                <a:highlight>
                  <a:srgbClr val="FFFF00"/>
                </a:highlight>
                <a:latin typeface="BIZ UDP明朝 Medium" panose="02020500000000000000" pitchFamily="18" charset="-128"/>
                <a:ea typeface="BIZ UDP明朝 Medium" panose="02020500000000000000" pitchFamily="18" charset="-128"/>
              </a:rPr>
              <a:t>GDP</a:t>
            </a:r>
            <a:r>
              <a:rPr lang="ja-JP" altLang="en-US" b="1" dirty="0">
                <a:highlight>
                  <a:srgbClr val="FFFF00"/>
                </a:highlight>
                <a:latin typeface="BIZ UDP明朝 Medium" panose="02020500000000000000" pitchFamily="18" charset="-128"/>
                <a:ea typeface="BIZ UDP明朝 Medium" panose="02020500000000000000" pitchFamily="18" charset="-128"/>
              </a:rPr>
              <a:t>比</a:t>
            </a:r>
            <a:r>
              <a:rPr lang="en-US" altLang="ja-JP" b="1" dirty="0">
                <a:highlight>
                  <a:srgbClr val="FFFF00"/>
                </a:highlight>
                <a:latin typeface="BIZ UDP明朝 Medium" panose="02020500000000000000" pitchFamily="18" charset="-128"/>
                <a:ea typeface="BIZ UDP明朝 Medium" panose="02020500000000000000" pitchFamily="18" charset="-128"/>
              </a:rPr>
              <a:t>2</a:t>
            </a:r>
            <a:r>
              <a:rPr lang="ja-JP" altLang="en-US" b="1" dirty="0">
                <a:highlight>
                  <a:srgbClr val="FFFF00"/>
                </a:highlight>
                <a:latin typeface="BIZ UDP明朝 Medium" panose="02020500000000000000" pitchFamily="18" charset="-128"/>
                <a:ea typeface="BIZ UDP明朝 Medium" panose="02020500000000000000" pitchFamily="18" charset="-128"/>
              </a:rPr>
              <a:t>％から</a:t>
            </a:r>
            <a:r>
              <a:rPr lang="en-US" altLang="ja-JP" b="1" dirty="0">
                <a:highlight>
                  <a:srgbClr val="FFFF00"/>
                </a:highlight>
                <a:latin typeface="BIZ UDP明朝 Medium" panose="02020500000000000000" pitchFamily="18" charset="-128"/>
                <a:ea typeface="BIZ UDP明朝 Medium" panose="02020500000000000000" pitchFamily="18" charset="-128"/>
              </a:rPr>
              <a:t>5</a:t>
            </a:r>
            <a:r>
              <a:rPr lang="ja-JP" altLang="en-US" b="1" dirty="0">
                <a:highlight>
                  <a:srgbClr val="FFFF00"/>
                </a:highlight>
                <a:latin typeface="BIZ UDP明朝 Medium" panose="02020500000000000000" pitchFamily="18" charset="-128"/>
                <a:ea typeface="BIZ UDP明朝 Medium" panose="02020500000000000000" pitchFamily="18" charset="-128"/>
              </a:rPr>
              <a:t>％に引き上げる</a:t>
            </a:r>
            <a:r>
              <a:rPr lang="ja-JP" altLang="en-US" b="1" dirty="0">
                <a:latin typeface="BIZ UDP明朝 Medium" panose="02020500000000000000" pitchFamily="18" charset="-128"/>
                <a:ea typeface="BIZ UDP明朝 Medium" panose="02020500000000000000" pitchFamily="18" charset="-128"/>
              </a:rPr>
              <a:t>という歴史的約束を含む。</a:t>
            </a:r>
          </a:p>
          <a:p>
            <a:r>
              <a:rPr lang="ja-JP" altLang="en-US" b="1" dirty="0">
                <a:latin typeface="BIZ UDP明朝 Medium" panose="02020500000000000000" pitchFamily="18" charset="-128"/>
                <a:ea typeface="BIZ UDP明朝 Medium" panose="02020500000000000000" pitchFamily="18" charset="-128"/>
              </a:rPr>
              <a:t>　エネルギー生産を解放して独立を回復し、歴史的な関税を課して重要産業を国内回帰させた。「ミッドナイト・ハンマー作戦」でイランの核濃縮能力を壊滅させた。国内で活動する麻薬カルテルや凶悪な外国ギャングを外国テロ組織に指定した。</a:t>
            </a:r>
          </a:p>
          <a:p>
            <a:r>
              <a:rPr lang="ja-JP" altLang="en-US" b="1" dirty="0">
                <a:latin typeface="BIZ UDP明朝 Medium" panose="02020500000000000000" pitchFamily="18" charset="-128"/>
                <a:ea typeface="BIZ UDP明朝 Medium" panose="02020500000000000000" pitchFamily="18" charset="-128"/>
              </a:rPr>
              <a:t>　わずか</a:t>
            </a:r>
            <a:r>
              <a:rPr lang="en-US" altLang="ja-JP" b="1" dirty="0">
                <a:latin typeface="BIZ UDP明朝 Medium" panose="02020500000000000000" pitchFamily="18" charset="-128"/>
                <a:ea typeface="BIZ UDP明朝 Medium" panose="02020500000000000000" pitchFamily="18" charset="-128"/>
              </a:rPr>
              <a:t>8</a:t>
            </a:r>
            <a:r>
              <a:rPr lang="ja-JP" altLang="en-US" b="1" dirty="0">
                <a:latin typeface="BIZ UDP明朝 Medium" panose="02020500000000000000" pitchFamily="18" charset="-128"/>
                <a:ea typeface="BIZ UDP明朝 Medium" panose="02020500000000000000" pitchFamily="18" charset="-128"/>
              </a:rPr>
              <a:t>か月間で、カンボジアとタイ、コソボとセルビア、コンゴ民主共和国とルワンダ、パキスタンとインド、イスラエルとイラン、エジプトとエチオピア、アルメニアとアゼルバイジャンの</a:t>
            </a:r>
            <a:r>
              <a:rPr lang="en-US" altLang="ja-JP" b="1" dirty="0">
                <a:latin typeface="BIZ UDP明朝 Medium" panose="02020500000000000000" pitchFamily="18" charset="-128"/>
                <a:ea typeface="BIZ UDP明朝 Medium" panose="02020500000000000000" pitchFamily="18" charset="-128"/>
              </a:rPr>
              <a:t>8</a:t>
            </a:r>
            <a:r>
              <a:rPr lang="ja-JP" altLang="en-US" b="1" dirty="0">
                <a:latin typeface="BIZ UDP明朝 Medium" panose="02020500000000000000" pitchFamily="18" charset="-128"/>
                <a:ea typeface="BIZ UDP明朝 Medium" panose="02020500000000000000" pitchFamily="18" charset="-128"/>
              </a:rPr>
              <a:t>つの激化する紛争を解決し、ガザ戦争を終結させて生存する人質全員を家族のもとに帰還させた。</a:t>
            </a:r>
          </a:p>
          <a:p>
            <a:r>
              <a:rPr lang="ja-JP" altLang="en-US" b="1" dirty="0">
                <a:latin typeface="BIZ UDP明朝 Medium" panose="02020500000000000000" pitchFamily="18" charset="-128"/>
                <a:ea typeface="BIZ UDP明朝 Medium" panose="02020500000000000000" pitchFamily="18" charset="-128"/>
              </a:rPr>
              <a:t>　米国は再び強く、尊敬される国となった。それゆえに、我々は世界中で平和を築いている。</a:t>
            </a:r>
          </a:p>
          <a:p>
            <a:r>
              <a:rPr lang="ja-JP" altLang="en-US" b="1" dirty="0">
                <a:latin typeface="BIZ UDP明朝 Medium" panose="02020500000000000000" pitchFamily="18" charset="-128"/>
                <a:ea typeface="BIZ UDP明朝 Medium" panose="02020500000000000000" pitchFamily="18" charset="-128"/>
              </a:rPr>
              <a:t>　</a:t>
            </a:r>
            <a:r>
              <a:rPr lang="ja-JP" altLang="en-US" b="1" dirty="0">
                <a:highlight>
                  <a:srgbClr val="FFFF00"/>
                </a:highlight>
                <a:latin typeface="BIZ UDP明朝 Medium" panose="02020500000000000000" pitchFamily="18" charset="-128"/>
                <a:ea typeface="BIZ UDP明朝 Medium" panose="02020500000000000000" pitchFamily="18" charset="-128"/>
              </a:rPr>
              <a:t>あらゆる行動において、我々は</a:t>
            </a:r>
            <a:r>
              <a:rPr lang="ja-JP" altLang="en-US" b="1" dirty="0">
                <a:solidFill>
                  <a:srgbClr val="C00000"/>
                </a:solidFill>
                <a:highlight>
                  <a:srgbClr val="FFFF00"/>
                </a:highlight>
                <a:latin typeface="BIZ UDP明朝 Medium" panose="02020500000000000000" pitchFamily="18" charset="-128"/>
                <a:ea typeface="BIZ UDP明朝 Medium" panose="02020500000000000000" pitchFamily="18" charset="-128"/>
              </a:rPr>
              <a:t>米国を第一</a:t>
            </a:r>
            <a:r>
              <a:rPr lang="ja-JP" altLang="en-US" b="1" dirty="0">
                <a:highlight>
                  <a:srgbClr val="FFFF00"/>
                </a:highlight>
                <a:latin typeface="BIZ UDP明朝 Medium" panose="02020500000000000000" pitchFamily="18" charset="-128"/>
                <a:ea typeface="BIZ UDP明朝 Medium" panose="02020500000000000000" pitchFamily="18" charset="-128"/>
              </a:rPr>
              <a:t>に置いている。</a:t>
            </a:r>
            <a:endParaRPr lang="en-US" altLang="ja-JP" b="1" dirty="0">
              <a:highlight>
                <a:srgbClr val="FFFF00"/>
              </a:highlight>
              <a:latin typeface="BIZ UDP明朝 Medium" panose="02020500000000000000" pitchFamily="18" charset="-128"/>
              <a:ea typeface="BIZ UDP明朝 Medium" panose="02020500000000000000" pitchFamily="18" charset="-128"/>
            </a:endParaRPr>
          </a:p>
          <a:p>
            <a:r>
              <a:rPr lang="ja-JP" altLang="en-US" b="1" dirty="0">
                <a:latin typeface="BIZ UDP明朝 Medium" panose="02020500000000000000" pitchFamily="18" charset="-128"/>
                <a:ea typeface="BIZ UDP明朝 Medium" panose="02020500000000000000" pitchFamily="18" charset="-128"/>
              </a:rPr>
              <a:t>以下に述べる国家安全保障戦略は、我々が成し遂げた驚異的な進展を説明し、それを基盤として構築するものである。この文書は、米国が人類史上最も偉大で成功した国家であり、「地球上の自由の故郷」であり続けることを保証するロードマップである。</a:t>
            </a:r>
          </a:p>
          <a:p>
            <a:r>
              <a:rPr lang="ja-JP" altLang="en-US" b="1" dirty="0">
                <a:latin typeface="BIZ UDP明朝 Medium" panose="02020500000000000000" pitchFamily="18" charset="-128"/>
                <a:ea typeface="BIZ UDP明朝 Medium" panose="02020500000000000000" pitchFamily="18" charset="-128"/>
              </a:rPr>
              <a:t>　今後数年間、我々は国家力のあらゆる側面を発展させ続け、米国をこれまで以上に安全で豊か、自由で偉大かつ強大な国とする。</a:t>
            </a:r>
          </a:p>
          <a:p>
            <a:pPr algn="r"/>
            <a:r>
              <a:rPr lang="ja-JP" altLang="en-US" b="1" dirty="0">
                <a:latin typeface="BIZ UDP明朝 Medium" panose="02020500000000000000" pitchFamily="18" charset="-128"/>
                <a:ea typeface="BIZ UDP明朝 Medium" panose="02020500000000000000" pitchFamily="18" charset="-128"/>
              </a:rPr>
              <a:t>               　　    ドナルド・</a:t>
            </a:r>
            <a:r>
              <a:rPr lang="en-US" altLang="ja-JP" b="1" dirty="0">
                <a:latin typeface="BIZ UDP明朝 Medium" panose="02020500000000000000" pitchFamily="18" charset="-128"/>
                <a:ea typeface="BIZ UDP明朝 Medium" panose="02020500000000000000" pitchFamily="18" charset="-128"/>
              </a:rPr>
              <a:t>J</a:t>
            </a:r>
            <a:r>
              <a:rPr lang="ja-JP" altLang="en-US" b="1" dirty="0">
                <a:latin typeface="BIZ UDP明朝 Medium" panose="02020500000000000000" pitchFamily="18" charset="-128"/>
                <a:ea typeface="BIZ UDP明朝 Medium" panose="02020500000000000000" pitchFamily="18" charset="-128"/>
              </a:rPr>
              <a:t>・トランプ大統領ホワイトハウス</a:t>
            </a:r>
            <a:endParaRPr lang="en-US" altLang="ja-JP" b="1" dirty="0">
              <a:latin typeface="BIZ UDP明朝 Medium" panose="02020500000000000000" pitchFamily="18" charset="-128"/>
              <a:ea typeface="BIZ UDP明朝 Medium" panose="02020500000000000000" pitchFamily="18" charset="-128"/>
            </a:endParaRPr>
          </a:p>
          <a:p>
            <a:pPr algn="r"/>
            <a:r>
              <a:rPr lang="en-US" altLang="ja-JP" b="1" dirty="0">
                <a:latin typeface="BIZ UDP明朝 Medium" panose="02020500000000000000" pitchFamily="18" charset="-128"/>
                <a:ea typeface="BIZ UDP明朝 Medium" panose="02020500000000000000" pitchFamily="18" charset="-128"/>
              </a:rPr>
              <a:t>2025</a:t>
            </a:r>
            <a:r>
              <a:rPr lang="ja-JP" altLang="en-US" b="1" dirty="0">
                <a:latin typeface="BIZ UDP明朝 Medium" panose="02020500000000000000" pitchFamily="18" charset="-128"/>
                <a:ea typeface="BIZ UDP明朝 Medium" panose="02020500000000000000" pitchFamily="18" charset="-128"/>
              </a:rPr>
              <a:t>年</a:t>
            </a:r>
            <a:r>
              <a:rPr lang="en-US" altLang="ja-JP" b="1" dirty="0">
                <a:latin typeface="BIZ UDP明朝 Medium" panose="02020500000000000000" pitchFamily="18" charset="-128"/>
                <a:ea typeface="BIZ UDP明朝 Medium" panose="02020500000000000000" pitchFamily="18" charset="-128"/>
              </a:rPr>
              <a:t>11</a:t>
            </a:r>
            <a:r>
              <a:rPr lang="ja-JP" altLang="en-US" b="1" dirty="0">
                <a:latin typeface="BIZ UDP明朝 Medium" panose="02020500000000000000" pitchFamily="18" charset="-128"/>
                <a:ea typeface="BIZ UDP明朝 Medium" panose="02020500000000000000" pitchFamily="18" charset="-128"/>
              </a:rPr>
              <a:t>月</a:t>
            </a:r>
          </a:p>
        </p:txBody>
      </p:sp>
    </p:spTree>
    <p:extLst>
      <p:ext uri="{BB962C8B-B14F-4D97-AF65-F5344CB8AC3E}">
        <p14:creationId xmlns:p14="http://schemas.microsoft.com/office/powerpoint/2010/main" val="4215526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E6C5-DFB0-701B-50A9-9A68FE900BBB}"/>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3C87E6-D33F-D93A-13B4-B8AECEC409D9}"/>
              </a:ext>
            </a:extLst>
          </p:cNvPr>
          <p:cNvSpPr txBox="1"/>
          <p:nvPr/>
        </p:nvSpPr>
        <p:spPr>
          <a:xfrm>
            <a:off x="0" y="4119"/>
            <a:ext cx="12191999" cy="646331"/>
          </a:xfrm>
          <a:prstGeom prst="rect">
            <a:avLst/>
          </a:prstGeom>
          <a:noFill/>
        </p:spPr>
        <p:txBody>
          <a:bodyPr wrap="square" rtlCol="0">
            <a:spAutoFit/>
          </a:bodyPr>
          <a:lstStyle/>
          <a:p>
            <a:pPr algn="ctr"/>
            <a:r>
              <a:rPr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国家安全保障戦略</a:t>
            </a:r>
            <a:r>
              <a:rPr kumimoji="1"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の構成</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A95EBD7B-336A-7A5C-9200-D4315C359524}"/>
              </a:ext>
            </a:extLst>
          </p:cNvPr>
          <p:cNvSpPr txBox="1"/>
          <p:nvPr/>
        </p:nvSpPr>
        <p:spPr>
          <a:xfrm>
            <a:off x="1376313" y="1093105"/>
            <a:ext cx="10322351" cy="5009064"/>
          </a:xfrm>
          <a:prstGeom prst="rect">
            <a:avLst/>
          </a:prstGeom>
          <a:noFill/>
        </p:spPr>
        <p:txBody>
          <a:bodyPr wrap="square">
            <a:spAutoFit/>
          </a:bodyPr>
          <a:lstStyle/>
          <a:p>
            <a:pPr marL="514350" indent="-514350">
              <a:spcBef>
                <a:spcPts val="2700"/>
              </a:spcBef>
              <a:buAutoNum type="romanUcPeriod"/>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序論　米国の戦略とは何か？</a:t>
            </a:r>
            <a:endParaRPr lang="en-US" altLang="ja-JP" sz="3600" b="1" dirty="0">
              <a:latin typeface="BIZ UDP明朝 Medium" panose="02020500000000000000" pitchFamily="18" charset="-128"/>
              <a:ea typeface="BIZ UDP明朝 Medium" panose="02020500000000000000" pitchFamily="18" charset="-128"/>
            </a:endParaRPr>
          </a:p>
          <a:p>
            <a:pPr marL="514350" indent="-514350">
              <a:spcBef>
                <a:spcPts val="2700"/>
              </a:spcBef>
              <a:buFontTx/>
              <a:buAutoNum type="romanUcPeriod"/>
            </a:pPr>
            <a:r>
              <a:rPr lang="ja-JP" altLang="en-US" sz="3600" b="1" dirty="0">
                <a:latin typeface="BIZ UDP明朝 Medium" panose="02020500000000000000" pitchFamily="18" charset="-128"/>
                <a:ea typeface="BIZ UDP明朝 Medium" panose="02020500000000000000" pitchFamily="18" charset="-128"/>
              </a:rPr>
              <a:t>米国は何を望むべきか？</a:t>
            </a:r>
            <a:endParaRPr lang="en-US" altLang="ja-JP" sz="3600" b="1" dirty="0">
              <a:latin typeface="BIZ UDP明朝 Medium" panose="02020500000000000000" pitchFamily="18" charset="-128"/>
              <a:ea typeface="BIZ UDP明朝 Medium" panose="02020500000000000000" pitchFamily="18" charset="-128"/>
            </a:endParaRPr>
          </a:p>
          <a:p>
            <a:pPr marL="514350" indent="-514350">
              <a:spcBef>
                <a:spcPts val="2700"/>
              </a:spcBef>
              <a:buFontTx/>
              <a:buAutoNum type="romanUcPeriod"/>
            </a:pPr>
            <a:r>
              <a:rPr lang="ja-JP" altLang="en-US" sz="3600" b="1" dirty="0">
                <a:latin typeface="BIZ UDP明朝 Medium" panose="02020500000000000000" pitchFamily="18" charset="-128"/>
                <a:ea typeface="BIZ UDP明朝 Medium" panose="02020500000000000000" pitchFamily="18" charset="-128"/>
              </a:rPr>
              <a:t>我々は世界で、そして世界から何を望むのか？</a:t>
            </a:r>
          </a:p>
          <a:p>
            <a:pPr marL="514350" indent="-514350">
              <a:spcBef>
                <a:spcPts val="2700"/>
              </a:spcBef>
              <a:buFontTx/>
              <a:buAutoNum type="romanUcPeriod"/>
            </a:pP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戦略</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１．原則</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２．優先順位</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３．地域</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35915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AEC20-4426-E64B-F10D-C40CB31E13B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5C17C3-8A28-FC63-32F6-B5AC6F81CE9D}"/>
              </a:ext>
            </a:extLst>
          </p:cNvPr>
          <p:cNvSpPr txBox="1"/>
          <p:nvPr/>
        </p:nvSpPr>
        <p:spPr>
          <a:xfrm>
            <a:off x="0" y="4119"/>
            <a:ext cx="12191999" cy="646331"/>
          </a:xfrm>
          <a:prstGeom prst="rect">
            <a:avLst/>
          </a:prstGeom>
          <a:noFill/>
        </p:spPr>
        <p:txBody>
          <a:bodyPr wrap="square" rtlCol="0">
            <a:spAutoFit/>
          </a:bodyPr>
          <a:lstStyle/>
          <a:p>
            <a:pPr algn="ctr"/>
            <a:r>
              <a:rPr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国家安全保障戦略</a:t>
            </a:r>
            <a:r>
              <a:rPr kumimoji="1" lang="en-US" altLang="ja-JP" sz="3600" b="1" dirty="0">
                <a:latin typeface="BIZ UDP明朝 Medium" panose="02020500000000000000" pitchFamily="18" charset="-128"/>
                <a:ea typeface="BIZ UDP明朝 Medium" panose="02020500000000000000" pitchFamily="18" charset="-128"/>
              </a:rPr>
              <a:t>』</a:t>
            </a:r>
            <a:r>
              <a:rPr kumimoji="1" lang="ja-JP" altLang="en-US" sz="3600" b="1" dirty="0">
                <a:latin typeface="BIZ UDP明朝 Medium" panose="02020500000000000000" pitchFamily="18" charset="-128"/>
                <a:ea typeface="BIZ UDP明朝 Medium" panose="02020500000000000000" pitchFamily="18" charset="-128"/>
              </a:rPr>
              <a:t>＠序論</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6D5A1DA0-46BE-D678-50BF-9C6E97C441FA}"/>
              </a:ext>
            </a:extLst>
          </p:cNvPr>
          <p:cNvSpPr txBox="1"/>
          <p:nvPr/>
        </p:nvSpPr>
        <p:spPr>
          <a:xfrm>
            <a:off x="829560" y="1466924"/>
            <a:ext cx="10897386" cy="3924151"/>
          </a:xfrm>
          <a:prstGeom prst="rect">
            <a:avLst/>
          </a:prstGeom>
          <a:solidFill>
            <a:schemeClr val="tx2">
              <a:lumMod val="10000"/>
              <a:lumOff val="90000"/>
            </a:schemeClr>
          </a:solidFill>
        </p:spPr>
        <p:txBody>
          <a:bodyPr wrap="square">
            <a:spAutoFit/>
          </a:bodyPr>
          <a:lstStyle/>
          <a:p>
            <a:pPr marL="514350" indent="-514350">
              <a:spcBef>
                <a:spcPts val="2700"/>
              </a:spcBef>
              <a:buAutoNum type="romanUcPeriod"/>
            </a:pPr>
            <a:r>
              <a:rPr lang="ja-JP" altLang="en-US" sz="3600" b="1" i="0" u="sng" dirty="0">
                <a:solidFill>
                  <a:srgbClr val="08131A"/>
                </a:solidFill>
                <a:effectLst/>
                <a:latin typeface="BIZ UDP明朝 Medium" panose="02020500000000000000" pitchFamily="18" charset="-128"/>
                <a:ea typeface="BIZ UDP明朝 Medium" panose="02020500000000000000" pitchFamily="18" charset="-128"/>
              </a:rPr>
              <a:t>序論　米国の戦略とは何か</a:t>
            </a: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a:t>
            </a:r>
            <a:endParaRPr lang="en-US" altLang="ja-JP" sz="3600" b="1" i="0" dirty="0">
              <a:solidFill>
                <a:srgbClr val="08131A"/>
              </a:solidFill>
              <a:effectLst/>
              <a:latin typeface="BIZ UDP明朝 Medium" panose="02020500000000000000" pitchFamily="18" charset="-128"/>
              <a:ea typeface="BIZ UDP明朝 Medium" panose="02020500000000000000" pitchFamily="18" charset="-128"/>
            </a:endParaRPr>
          </a:p>
          <a:p>
            <a:pPr>
              <a:spcBef>
                <a:spcPts val="2700"/>
              </a:spcBef>
            </a:pPr>
            <a:r>
              <a:rPr lang="en-US" altLang="ja-JP" sz="3600" b="1" dirty="0">
                <a:solidFill>
                  <a:srgbClr val="08131A"/>
                </a:solidFill>
                <a:latin typeface="BIZ UDP明朝 Medium" panose="02020500000000000000" pitchFamily="18" charset="-128"/>
                <a:ea typeface="BIZ UDP明朝 Medium" panose="02020500000000000000" pitchFamily="18" charset="-128"/>
              </a:rPr>
              <a:t>	</a:t>
            </a:r>
            <a:r>
              <a:rPr lang="ja-JP" altLang="en-US" sz="3600" b="1" dirty="0">
                <a:solidFill>
                  <a:srgbClr val="08131A"/>
                </a:solidFill>
                <a:latin typeface="BIZ UDP明朝 Medium" panose="02020500000000000000" pitchFamily="18" charset="-128"/>
                <a:ea typeface="BIZ UDP明朝 Medium" panose="02020500000000000000" pitchFamily="18" charset="-128"/>
              </a:rPr>
              <a:t>１．</a:t>
            </a:r>
            <a:r>
              <a:rPr lang="ja-JP" altLang="en-US" sz="3600" b="1" dirty="0">
                <a:latin typeface="BIZ UDP明朝 Medium" panose="02020500000000000000" pitchFamily="18" charset="-128"/>
                <a:ea typeface="BIZ UDP明朝 Medium" panose="02020500000000000000" pitchFamily="18" charset="-128"/>
              </a:rPr>
              <a:t>米国の「戦略」が誤った方向へ進んだ経緯</a:t>
            </a:r>
            <a:endParaRPr lang="en-US" altLang="ja-JP" sz="3600" b="1" dirty="0">
              <a:latin typeface="BIZ UDP明朝 Medium" panose="02020500000000000000" pitchFamily="18" charset="-128"/>
              <a:ea typeface="BIZ UDP明朝 Medium" panose="02020500000000000000" pitchFamily="18" charset="-128"/>
            </a:endParaRPr>
          </a:p>
          <a:p>
            <a:pPr>
              <a:spcBef>
                <a:spcPts val="2700"/>
              </a:spcBef>
            </a:pPr>
            <a:r>
              <a:rPr lang="en-US" altLang="ja-JP" sz="3600" b="1" dirty="0">
                <a:latin typeface="BIZ UDP明朝 Medium" panose="02020500000000000000" pitchFamily="18" charset="-128"/>
                <a:ea typeface="BIZ UDP明朝 Medium" panose="02020500000000000000" pitchFamily="18" charset="-128"/>
              </a:rPr>
              <a:t>	</a:t>
            </a:r>
            <a:r>
              <a:rPr lang="ja-JP" altLang="en-US" sz="3600" b="1" dirty="0">
                <a:latin typeface="BIZ UDP明朝 Medium" panose="02020500000000000000" pitchFamily="18" charset="-128"/>
                <a:ea typeface="BIZ UDP明朝 Medium" panose="02020500000000000000" pitchFamily="18" charset="-128"/>
              </a:rPr>
              <a:t>２．トランプ大統領による必要かつ歓迎すべき是正</a:t>
            </a:r>
            <a:endParaRPr lang="en-US" altLang="ja-JP" sz="3600" b="1" dirty="0">
              <a:latin typeface="BIZ UDP明朝 Medium" panose="02020500000000000000" pitchFamily="18" charset="-128"/>
              <a:ea typeface="BIZ UDP明朝 Medium" panose="02020500000000000000" pitchFamily="18" charset="-128"/>
            </a:endParaRPr>
          </a:p>
          <a:p>
            <a:pPr lvl="2"/>
            <a:endParaRPr lang="en-US" altLang="ja-JP" sz="2400" b="1" dirty="0">
              <a:latin typeface="BIZ UDP明朝 Medium" panose="02020500000000000000" pitchFamily="18" charset="-128"/>
              <a:ea typeface="BIZ UDP明朝 Medium" panose="02020500000000000000" pitchFamily="18" charset="-128"/>
            </a:endParaRPr>
          </a:p>
          <a:p>
            <a:pPr lvl="2"/>
            <a:r>
              <a:rPr lang="ja-JP" altLang="en-US" sz="2400" b="1" dirty="0">
                <a:latin typeface="BIZ UDP明朝 Medium" panose="02020500000000000000" pitchFamily="18" charset="-128"/>
                <a:ea typeface="BIZ UDP明朝 Medium" panose="02020500000000000000" pitchFamily="18" charset="-128"/>
              </a:rPr>
              <a:t>■米国は何を望むべきか？</a:t>
            </a:r>
            <a:endParaRPr lang="ja-JP" altLang="en-US" sz="2400" dirty="0">
              <a:latin typeface="BIZ UDP明朝 Medium" panose="02020500000000000000" pitchFamily="18" charset="-128"/>
              <a:ea typeface="BIZ UDP明朝 Medium" panose="02020500000000000000" pitchFamily="18" charset="-128"/>
            </a:endParaRPr>
          </a:p>
          <a:p>
            <a:pPr lvl="2"/>
            <a:r>
              <a:rPr lang="ja-JP" altLang="en-US" sz="2400" b="1" dirty="0">
                <a:latin typeface="BIZ UDP明朝 Medium" panose="02020500000000000000" pitchFamily="18" charset="-128"/>
                <a:ea typeface="BIZ UDP明朝 Medium" panose="02020500000000000000" pitchFamily="18" charset="-128"/>
              </a:rPr>
              <a:t>■それを得るために我々が利用できる手段は何か？</a:t>
            </a:r>
            <a:endParaRPr lang="ja-JP" altLang="en-US" sz="2400" dirty="0">
              <a:latin typeface="BIZ UDP明朝 Medium" panose="02020500000000000000" pitchFamily="18" charset="-128"/>
              <a:ea typeface="BIZ UDP明朝 Medium" panose="02020500000000000000" pitchFamily="18" charset="-128"/>
            </a:endParaRPr>
          </a:p>
          <a:p>
            <a:pPr lvl="2"/>
            <a:r>
              <a:rPr lang="ja-JP" altLang="en-US" sz="2400" b="1" dirty="0">
                <a:latin typeface="BIZ UDP明朝 Medium" panose="02020500000000000000" pitchFamily="18" charset="-128"/>
                <a:ea typeface="BIZ UDP明朝 Medium" panose="02020500000000000000" pitchFamily="18" charset="-128"/>
              </a:rPr>
              <a:t>■目的と手段をいかに結びつけて実行可能な国家安全保障戦略とするか？</a:t>
            </a:r>
            <a:endParaRPr lang="en-US" altLang="ja-JP"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82047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2526B-2973-8931-6985-0A808170A8E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DA15DCD-3BEB-4C7D-DCCE-C57D8B4B3E42}"/>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第２章：米国は何を望むべきか？</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BD7C4BB1-B2B7-400D-16CF-897555F0EBD2}"/>
              </a:ext>
            </a:extLst>
          </p:cNvPr>
          <p:cNvSpPr txBox="1"/>
          <p:nvPr/>
        </p:nvSpPr>
        <p:spPr>
          <a:xfrm>
            <a:off x="395926" y="851371"/>
            <a:ext cx="11585542" cy="5824671"/>
          </a:xfrm>
          <a:prstGeom prst="rect">
            <a:avLst/>
          </a:prstGeom>
          <a:noFill/>
        </p:spPr>
        <p:txBody>
          <a:bodyPr wrap="square">
            <a:spAutoFit/>
          </a:bodyPr>
          <a:lstStyle/>
          <a:p>
            <a:r>
              <a:rPr lang="ja-JP" altLang="en-US" sz="2400" b="1" dirty="0">
                <a:latin typeface="BIZ UDP明朝 Medium" panose="02020500000000000000" pitchFamily="18" charset="-128"/>
                <a:ea typeface="BIZ UDP明朝 Medium" panose="02020500000000000000" pitchFamily="18" charset="-128"/>
              </a:rPr>
              <a:t>１．我々は</a:t>
            </a:r>
            <a:r>
              <a:rPr lang="ja-JP" altLang="en-US" sz="2400" b="1" dirty="0">
                <a:highlight>
                  <a:srgbClr val="FFFF00"/>
                </a:highlight>
                <a:latin typeface="BIZ UDP明朝 Medium" panose="02020500000000000000" pitchFamily="18" charset="-128"/>
                <a:ea typeface="BIZ UDP明朝 Medium" panose="02020500000000000000" pitchFamily="18" charset="-128"/>
              </a:rPr>
              <a:t>独立した主権国家としての米国の存続と安全</a:t>
            </a:r>
            <a:r>
              <a:rPr lang="ja-JP" altLang="en-US" sz="2400" b="1" dirty="0">
                <a:latin typeface="BIZ UDP明朝 Medium" panose="02020500000000000000" pitchFamily="18" charset="-128"/>
                <a:ea typeface="BIZ UDP明朝 Medium" panose="02020500000000000000" pitchFamily="18" charset="-128"/>
              </a:rPr>
              <a:t>を望む。</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5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２．自然災害に耐え、外国の脅威に抵抗し阻止し、米国国民を傷つけたり米国経済を混乱させたりする可能性のあるあらゆる事象を防止または軽減できる、</a:t>
            </a:r>
            <a:r>
              <a:rPr lang="ja-JP" altLang="en-US" sz="2400" b="1" dirty="0">
                <a:highlight>
                  <a:srgbClr val="FFFF00"/>
                </a:highlight>
                <a:latin typeface="BIZ UDP明朝 Medium" panose="02020500000000000000" pitchFamily="18" charset="-128"/>
                <a:ea typeface="BIZ UDP明朝 Medium" panose="02020500000000000000" pitchFamily="18" charset="-128"/>
              </a:rPr>
              <a:t>強靭な国家インフラを求める</a:t>
            </a:r>
            <a:r>
              <a:rPr lang="ja-JP" altLang="en-US" sz="2400" b="1" dirty="0">
                <a:latin typeface="BIZ UDP明朝 Medium" panose="02020500000000000000" pitchFamily="18" charset="-128"/>
                <a:ea typeface="BIZ UDP明朝 Medium" panose="02020500000000000000" pitchFamily="18" charset="-128"/>
              </a:rPr>
              <a:t>。</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３．我々は、</a:t>
            </a:r>
            <a:r>
              <a:rPr lang="ja-JP" altLang="en-US" sz="2400" b="1" dirty="0">
                <a:highlight>
                  <a:srgbClr val="FFFF00"/>
                </a:highlight>
                <a:latin typeface="BIZ UDP明朝 Medium" panose="02020500000000000000" pitchFamily="18" charset="-128"/>
                <a:ea typeface="BIZ UDP明朝 Medium" panose="02020500000000000000" pitchFamily="18" charset="-128"/>
              </a:rPr>
              <a:t>世界最強で信頼性が高く近代的な核抑止力</a:t>
            </a:r>
            <a:r>
              <a:rPr lang="ja-JP" altLang="en-US" sz="2400" b="1" dirty="0">
                <a:latin typeface="BIZ UDP明朝 Medium" panose="02020500000000000000" pitchFamily="18" charset="-128"/>
                <a:ea typeface="BIZ UDP明朝 Medium" panose="02020500000000000000" pitchFamily="18" charset="-128"/>
              </a:rPr>
              <a:t>に加え、次世代ミサイル防衛システムを構築し、</a:t>
            </a:r>
            <a:r>
              <a:rPr lang="ja-JP" altLang="en-US" sz="2400" b="1" dirty="0">
                <a:highlight>
                  <a:srgbClr val="FFFF00"/>
                </a:highlight>
                <a:latin typeface="BIZ UDP明朝 Medium" panose="02020500000000000000" pitchFamily="18" charset="-128"/>
                <a:ea typeface="BIZ UDP明朝 Medium" panose="02020500000000000000" pitchFamily="18" charset="-128"/>
              </a:rPr>
              <a:t>米国民、海外の米国資産、そして同盟国を保護</a:t>
            </a:r>
            <a:r>
              <a:rPr lang="ja-JP" altLang="en-US" sz="2400" b="1" dirty="0">
                <a:latin typeface="BIZ UDP明朝 Medium" panose="02020500000000000000" pitchFamily="18" charset="-128"/>
                <a:ea typeface="BIZ UDP明朝 Medium" panose="02020500000000000000" pitchFamily="18" charset="-128"/>
              </a:rPr>
              <a:t>することを目指す。</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４．我々は世界で</a:t>
            </a:r>
            <a:r>
              <a:rPr lang="ja-JP" altLang="en-US" sz="2400" b="1" dirty="0">
                <a:highlight>
                  <a:srgbClr val="FFFF00"/>
                </a:highlight>
                <a:latin typeface="BIZ UDP明朝 Medium" panose="02020500000000000000" pitchFamily="18" charset="-128"/>
                <a:ea typeface="BIZ UDP明朝 Medium" panose="02020500000000000000" pitchFamily="18" charset="-128"/>
              </a:rPr>
              <a:t>最も強く、最も活力に満ち、最も革新的で、最も先進的な経済</a:t>
            </a:r>
            <a:r>
              <a:rPr lang="ja-JP" altLang="en-US" sz="2400" b="1" dirty="0">
                <a:latin typeface="BIZ UDP明朝 Medium" panose="02020500000000000000" pitchFamily="18" charset="-128"/>
                <a:ea typeface="BIZ UDP明朝 Medium" panose="02020500000000000000" pitchFamily="18" charset="-128"/>
              </a:rPr>
              <a:t>を望む。</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５．我々は世界で</a:t>
            </a:r>
            <a:r>
              <a:rPr lang="ja-JP" altLang="en-US" sz="2400" b="1" dirty="0">
                <a:highlight>
                  <a:srgbClr val="FFFF00"/>
                </a:highlight>
                <a:latin typeface="BIZ UDP明朝 Medium" panose="02020500000000000000" pitchFamily="18" charset="-128"/>
                <a:ea typeface="BIZ UDP明朝 Medium" panose="02020500000000000000" pitchFamily="18" charset="-128"/>
              </a:rPr>
              <a:t>最も強固な産業基盤</a:t>
            </a:r>
            <a:r>
              <a:rPr lang="ja-JP" altLang="en-US" sz="2400" b="1" dirty="0">
                <a:latin typeface="BIZ UDP明朝 Medium" panose="02020500000000000000" pitchFamily="18" charset="-128"/>
                <a:ea typeface="BIZ UDP明朝 Medium" panose="02020500000000000000" pitchFamily="18" charset="-128"/>
              </a:rPr>
              <a:t>を望む。</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６．我々は世界で最も</a:t>
            </a:r>
            <a:r>
              <a:rPr lang="ja-JP" altLang="en-US" sz="2400" b="1" dirty="0">
                <a:highlight>
                  <a:srgbClr val="FFFF00"/>
                </a:highlight>
                <a:latin typeface="BIZ UDP明朝 Medium" panose="02020500000000000000" pitchFamily="18" charset="-128"/>
                <a:ea typeface="BIZ UDP明朝 Medium" panose="02020500000000000000" pitchFamily="18" charset="-128"/>
              </a:rPr>
              <a:t>強靭で生産性が高く革新的なエネルギー部門</a:t>
            </a:r>
            <a:r>
              <a:rPr lang="ja-JP" altLang="en-US" sz="2400" b="1" dirty="0">
                <a:latin typeface="BIZ UDP明朝 Medium" panose="02020500000000000000" pitchFamily="18" charset="-128"/>
                <a:ea typeface="BIZ UDP明朝 Medium" panose="02020500000000000000" pitchFamily="18" charset="-128"/>
              </a:rPr>
              <a:t>を望む。</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７．我々は、米国の</a:t>
            </a:r>
            <a:r>
              <a:rPr lang="ja-JP" altLang="en-US" sz="2400" b="1" dirty="0">
                <a:highlight>
                  <a:srgbClr val="FFFF00"/>
                </a:highlight>
                <a:latin typeface="BIZ UDP明朝 Medium" panose="02020500000000000000" pitchFamily="18" charset="-128"/>
                <a:ea typeface="BIZ UDP明朝 Medium" panose="02020500000000000000" pitchFamily="18" charset="-128"/>
              </a:rPr>
              <a:t>比類なき「ソフトパワー」を維持</a:t>
            </a:r>
            <a:r>
              <a:rPr lang="ja-JP" altLang="en-US" sz="2400" b="1" dirty="0">
                <a:latin typeface="BIZ UDP明朝 Medium" panose="02020500000000000000" pitchFamily="18" charset="-128"/>
                <a:ea typeface="BIZ UDP明朝 Medium" panose="02020500000000000000" pitchFamily="18" charset="-128"/>
              </a:rPr>
              <a:t>し、それを通じて世界中に積極的な影響力を行使し、我々の利益を推進したい。</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1000" b="1" dirty="0">
              <a:latin typeface="BIZ UDP明朝 Medium" panose="02020500000000000000" pitchFamily="18" charset="-128"/>
              <a:ea typeface="BIZ UDP明朝 Medium" panose="02020500000000000000" pitchFamily="18" charset="-128"/>
            </a:endParaRPr>
          </a:p>
          <a:p>
            <a:r>
              <a:rPr lang="ja-JP" altLang="en-US" sz="2400" b="1" dirty="0">
                <a:latin typeface="BIZ UDP明朝 Medium" panose="02020500000000000000" pitchFamily="18" charset="-128"/>
                <a:ea typeface="BIZ UDP明朝 Medium" panose="02020500000000000000" pitchFamily="18" charset="-128"/>
              </a:rPr>
              <a:t>８．長期的な安全保障の基盤となる</a:t>
            </a:r>
            <a:r>
              <a:rPr lang="ja-JP" altLang="en-US" sz="2400" b="1" dirty="0">
                <a:highlight>
                  <a:srgbClr val="FFFF00"/>
                </a:highlight>
                <a:latin typeface="BIZ UDP明朝 Medium" panose="02020500000000000000" pitchFamily="18" charset="-128"/>
                <a:ea typeface="BIZ UDP明朝 Medium" panose="02020500000000000000" pitchFamily="18" charset="-128"/>
              </a:rPr>
              <a:t>米国の精神的・文化的健全性の回復と活性化</a:t>
            </a:r>
            <a:r>
              <a:rPr lang="ja-JP" altLang="en-US" sz="2400" b="1" dirty="0">
                <a:latin typeface="BIZ UDP明朝 Medium" panose="02020500000000000000" pitchFamily="18" charset="-128"/>
                <a:ea typeface="BIZ UDP明朝 Medium" panose="02020500000000000000" pitchFamily="18" charset="-128"/>
              </a:rPr>
              <a:t>を望む。</a:t>
            </a:r>
          </a:p>
        </p:txBody>
      </p:sp>
    </p:spTree>
    <p:extLst>
      <p:ext uri="{BB962C8B-B14F-4D97-AF65-F5344CB8AC3E}">
        <p14:creationId xmlns:p14="http://schemas.microsoft.com/office/powerpoint/2010/main" val="109919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4E9EF-2DDC-1EEA-8C71-BF3A1AFFC5A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F422CF-4F1A-917E-8379-1BD5DEDC0427}"/>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第３章：我々は世界で、そして</a:t>
            </a:r>
            <a:r>
              <a:rPr lang="ja-JP" altLang="en-US" sz="3600" b="1" dirty="0">
                <a:latin typeface="BIZ UDP明朝 Medium" panose="02020500000000000000" pitchFamily="18" charset="-128"/>
                <a:ea typeface="BIZ UDP明朝 Medium" panose="02020500000000000000" pitchFamily="18" charset="-128"/>
              </a:rPr>
              <a:t>世界から何を望むのか？</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DFDCB2BE-DA72-75B4-22B9-C6736A9FD559}"/>
              </a:ext>
            </a:extLst>
          </p:cNvPr>
          <p:cNvSpPr txBox="1"/>
          <p:nvPr/>
        </p:nvSpPr>
        <p:spPr>
          <a:xfrm>
            <a:off x="480766" y="940025"/>
            <a:ext cx="11566689" cy="5262979"/>
          </a:xfrm>
          <a:prstGeom prst="rect">
            <a:avLst/>
          </a:prstGeom>
          <a:noFill/>
        </p:spPr>
        <p:txBody>
          <a:bodyPr wrap="square">
            <a:spAutoFit/>
          </a:bodyPr>
          <a:lstStyle/>
          <a:p>
            <a:r>
              <a:rPr lang="en-US" altLang="ja-JP" sz="2800" b="1" i="0" dirty="0">
                <a:solidFill>
                  <a:srgbClr val="08131A"/>
                </a:solidFill>
                <a:effectLst/>
                <a:latin typeface="BIZ UDP明朝 Medium" panose="02020500000000000000" pitchFamily="18" charset="-128"/>
                <a:ea typeface="BIZ UDP明朝 Medium" panose="02020500000000000000" pitchFamily="18" charset="-128"/>
              </a:rPr>
              <a:t>•</a:t>
            </a:r>
            <a:r>
              <a:rPr lang="ja-JP" altLang="en-US" sz="2800" b="1" i="0" dirty="0">
                <a:solidFill>
                  <a:srgbClr val="08131A"/>
                </a:solidFill>
                <a:effectLst/>
                <a:latin typeface="BIZ UDP明朝 Medium" panose="02020500000000000000" pitchFamily="18" charset="-128"/>
                <a:ea typeface="BIZ UDP明朝 Medium" panose="02020500000000000000" pitchFamily="18" charset="-128"/>
              </a:rPr>
              <a:t>西半球が、米国への大規模な移民を防止・抑制するのに十分な安定性と良き統治を維持することを確保したい。</a:t>
            </a:r>
            <a:endParaRPr lang="en-US" altLang="ja-JP" sz="2800" b="1" i="0" dirty="0">
              <a:solidFill>
                <a:srgbClr val="08131A"/>
              </a:solidFill>
              <a:effectLst/>
              <a:latin typeface="BIZ UDP明朝 Medium" panose="02020500000000000000" pitchFamily="18" charset="-128"/>
              <a:ea typeface="BIZ UDP明朝 Medium" panose="02020500000000000000" pitchFamily="18" charset="-128"/>
            </a:endParaRPr>
          </a:p>
          <a:p>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インド太平洋地域の自由開放を維持し、全ての重要航路における航行の自由を保全し、安全で信頼性の高いサプライチェーンと重要資材へのアクセスを維持しつつ、　外国勢力が米国経済に与える継続的な損害を阻止・逆転。</a:t>
            </a:r>
            <a:br>
              <a:rPr lang="ja-JP" altLang="en-US" sz="2800" b="1" dirty="0">
                <a:latin typeface="BIZ UDP明朝 Medium" panose="02020500000000000000" pitchFamily="18" charset="-128"/>
                <a:ea typeface="BIZ UDP明朝 Medium" panose="02020500000000000000" pitchFamily="18" charset="-128"/>
              </a:rPr>
            </a:br>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同盟国を支援し、欧州の自由と安全を守ると同時に、欧州の文明的自信と西洋的アイデンティティを回復させること。</a:t>
            </a:r>
            <a:br>
              <a:rPr lang="ja-JP" altLang="en-US" sz="2800" b="1" dirty="0">
                <a:latin typeface="BIZ UDP明朝 Medium" panose="02020500000000000000" pitchFamily="18" charset="-128"/>
                <a:ea typeface="BIZ UDP明朝 Medium" panose="02020500000000000000" pitchFamily="18" charset="-128"/>
              </a:rPr>
            </a:br>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敵対勢力が中東、その石油・ガス供給源、およびそれらの通過する要衝を支配することを阻止すると同時に、多大な代償を払って我々を泥沼化させた「永遠の戦争」を回避すること。</a:t>
            </a:r>
            <a:br>
              <a:rPr lang="ja-JP" altLang="en-US" sz="2800" b="1" dirty="0">
                <a:latin typeface="BIZ UDP明朝 Medium" panose="02020500000000000000" pitchFamily="18" charset="-128"/>
                <a:ea typeface="BIZ UDP明朝 Medium" panose="02020500000000000000" pitchFamily="18" charset="-128"/>
              </a:rPr>
            </a:br>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米国技術と米国基準</a:t>
            </a:r>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特に</a:t>
            </a:r>
            <a:r>
              <a:rPr lang="en-US" altLang="ja-JP" sz="2800" b="1" dirty="0">
                <a:latin typeface="BIZ UDP明朝 Medium" panose="02020500000000000000" pitchFamily="18" charset="-128"/>
                <a:ea typeface="BIZ UDP明朝 Medium" panose="02020500000000000000" pitchFamily="18" charset="-128"/>
              </a:rPr>
              <a:t>AI</a:t>
            </a:r>
            <a:r>
              <a:rPr lang="ja-JP" altLang="en-US" sz="2800" b="1" dirty="0">
                <a:latin typeface="BIZ UDP明朝 Medium" panose="02020500000000000000" pitchFamily="18" charset="-128"/>
                <a:ea typeface="BIZ UDP明朝 Medium" panose="02020500000000000000" pitchFamily="18" charset="-128"/>
              </a:rPr>
              <a:t>、バイオテクノロジー、量子コンピューティング分野</a:t>
            </a:r>
            <a:r>
              <a:rPr lang="en-US" altLang="ja-JP" sz="2800" b="1" dirty="0">
                <a:latin typeface="BIZ UDP明朝 Medium" panose="02020500000000000000" pitchFamily="18" charset="-128"/>
                <a:ea typeface="BIZ UDP明朝 Medium" panose="02020500000000000000" pitchFamily="18" charset="-128"/>
              </a:rPr>
              <a:t>——</a:t>
            </a:r>
            <a:r>
              <a:rPr lang="ja-JP" altLang="en-US" sz="2800" b="1" dirty="0">
                <a:latin typeface="BIZ UDP明朝 Medium" panose="02020500000000000000" pitchFamily="18" charset="-128"/>
                <a:ea typeface="BIZ UDP明朝 Medium" panose="02020500000000000000" pitchFamily="18" charset="-128"/>
              </a:rPr>
              <a:t>が世界を牽引することを確保したい。</a:t>
            </a:r>
          </a:p>
        </p:txBody>
      </p:sp>
    </p:spTree>
    <p:extLst>
      <p:ext uri="{BB962C8B-B14F-4D97-AF65-F5344CB8AC3E}">
        <p14:creationId xmlns:p14="http://schemas.microsoft.com/office/powerpoint/2010/main" val="2106020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3EE1-EA9E-2151-7AC5-0444446DB83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AA5EA63-3441-EE39-FB69-031502B35FDF}"/>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第４章：戦略</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190A5D60-E709-0538-2498-9DD829211F7F}"/>
              </a:ext>
            </a:extLst>
          </p:cNvPr>
          <p:cNvSpPr txBox="1"/>
          <p:nvPr/>
        </p:nvSpPr>
        <p:spPr>
          <a:xfrm>
            <a:off x="972076" y="1305342"/>
            <a:ext cx="3817257" cy="2123658"/>
          </a:xfrm>
          <a:prstGeom prst="rect">
            <a:avLst/>
          </a:prstGeom>
          <a:noFill/>
        </p:spPr>
        <p:txBody>
          <a:bodyPr wrap="square">
            <a:spAutoFit/>
          </a:bodyPr>
          <a:lstStyle/>
          <a:p>
            <a:pPr>
              <a:spcBef>
                <a:spcPts val="2700"/>
              </a:spcBef>
            </a:pPr>
            <a:r>
              <a:rPr lang="ja-JP" altLang="en-US" sz="4400" b="1" dirty="0">
                <a:solidFill>
                  <a:srgbClr val="08131A"/>
                </a:solidFill>
                <a:latin typeface="BIZ UDP明朝 Medium" panose="02020500000000000000" pitchFamily="18" charset="-128"/>
                <a:ea typeface="BIZ UDP明朝 Medium" panose="02020500000000000000" pitchFamily="18" charset="-128"/>
              </a:rPr>
              <a:t>１．</a:t>
            </a:r>
            <a:r>
              <a:rPr lang="ja-JP" altLang="en-US" sz="4400" b="1" dirty="0">
                <a:solidFill>
                  <a:srgbClr val="08131A"/>
                </a:solidFill>
                <a:highlight>
                  <a:srgbClr val="FFFF00"/>
                </a:highlight>
                <a:latin typeface="BIZ UDP明朝 Medium" panose="02020500000000000000" pitchFamily="18" charset="-128"/>
                <a:ea typeface="BIZ UDP明朝 Medium" panose="02020500000000000000" pitchFamily="18" charset="-128"/>
              </a:rPr>
              <a:t>原則</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２．優先順位</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３．地域</a:t>
            </a:r>
            <a:endParaRPr lang="en-US" altLang="ja-JP" sz="4400" b="1" i="0" dirty="0">
              <a:solidFill>
                <a:srgbClr val="08131A"/>
              </a:solidFill>
              <a:effectLst/>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074A3B31-3875-DADB-05CF-FC79F58CEEB8}"/>
              </a:ext>
            </a:extLst>
          </p:cNvPr>
          <p:cNvSpPr txBox="1"/>
          <p:nvPr/>
        </p:nvSpPr>
        <p:spPr>
          <a:xfrm>
            <a:off x="5165557" y="864184"/>
            <a:ext cx="6166662" cy="5632311"/>
          </a:xfrm>
          <a:prstGeom prst="rect">
            <a:avLst/>
          </a:prstGeom>
          <a:noFill/>
        </p:spPr>
        <p:txBody>
          <a:bodyPr wrap="square">
            <a:spAutoFit/>
          </a:bodyPr>
          <a:lstStyle/>
          <a:p>
            <a:pPr>
              <a:spcBef>
                <a:spcPts val="2700"/>
              </a:spcBef>
            </a:pPr>
            <a:r>
              <a:rPr lang="ja-JP" altLang="en-US" sz="3600" b="1" dirty="0">
                <a:solidFill>
                  <a:srgbClr val="08131A"/>
                </a:solidFill>
                <a:latin typeface="BIZ UDP明朝 Medium" panose="02020500000000000000" pitchFamily="18" charset="-128"/>
                <a:ea typeface="BIZ UDP明朝 Medium" panose="02020500000000000000" pitchFamily="18" charset="-128"/>
              </a:rPr>
              <a:t>１．国家利益の明確な定義</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２．強さによる平和</a:t>
            </a:r>
            <a:br>
              <a:rPr lang="en-US" altLang="ja-JP" sz="3600" b="1" i="0" dirty="0">
                <a:solidFill>
                  <a:srgbClr val="08131A"/>
                </a:solidFill>
                <a:effectLst/>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３．非干渉主義</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i="0" dirty="0">
                <a:solidFill>
                  <a:srgbClr val="08131A"/>
                </a:solidFill>
                <a:effectLst/>
                <a:latin typeface="BIZ UDP明朝 Medium" panose="02020500000000000000" pitchFamily="18" charset="-128"/>
                <a:ea typeface="BIZ UDP明朝 Medium" panose="02020500000000000000" pitchFamily="18" charset="-128"/>
              </a:rPr>
              <a:t>４．現実主義</a:t>
            </a:r>
            <a:br>
              <a:rPr lang="en-US" altLang="ja-JP" sz="3600" b="1" i="0" dirty="0">
                <a:solidFill>
                  <a:srgbClr val="08131A"/>
                </a:solidFill>
                <a:effectLst/>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５．国家優先</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６．主権尊重</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７．勢力均衡</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８．労働者重視の政策</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９．公平性</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１０．能力と実力主義</a:t>
            </a:r>
            <a:endParaRPr lang="en-US" altLang="ja-JP" sz="3600" b="1" dirty="0">
              <a:solidFill>
                <a:srgbClr val="08131A"/>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8845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8FF4-7E84-14F1-4A7C-2AC0E04382F6}"/>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ECA70DB8-A84A-271C-9EDA-8D6B4C649BC2}"/>
              </a:ext>
            </a:extLst>
          </p:cNvPr>
          <p:cNvPicPr>
            <a:picLocks noChangeAspect="1"/>
          </p:cNvPicPr>
          <p:nvPr/>
        </p:nvPicPr>
        <p:blipFill>
          <a:blip r:embed="rId3"/>
          <a:stretch>
            <a:fillRect/>
          </a:stretch>
        </p:blipFill>
        <p:spPr>
          <a:xfrm>
            <a:off x="763742" y="650450"/>
            <a:ext cx="5557249" cy="6132136"/>
          </a:xfrm>
          <a:prstGeom prst="rect">
            <a:avLst/>
          </a:prstGeom>
        </p:spPr>
      </p:pic>
      <p:sp>
        <p:nvSpPr>
          <p:cNvPr id="6" name="テキスト ボックス 5">
            <a:extLst>
              <a:ext uri="{FF2B5EF4-FFF2-40B4-BE49-F238E27FC236}">
                <a16:creationId xmlns:a16="http://schemas.microsoft.com/office/drawing/2014/main" id="{6C88AADE-0C29-0E4F-88DC-AF3E26301DED}"/>
              </a:ext>
            </a:extLst>
          </p:cNvPr>
          <p:cNvSpPr txBox="1"/>
          <p:nvPr/>
        </p:nvSpPr>
        <p:spPr>
          <a:xfrm>
            <a:off x="495152" y="6651781"/>
            <a:ext cx="5691635" cy="230832"/>
          </a:xfrm>
          <a:prstGeom prst="rect">
            <a:avLst/>
          </a:prstGeom>
          <a:noFill/>
        </p:spPr>
        <p:txBody>
          <a:bodyPr wrap="square">
            <a:spAutoFit/>
          </a:bodyPr>
          <a:lstStyle/>
          <a:p>
            <a:pPr algn="ctr"/>
            <a:r>
              <a:rPr lang="en-US" altLang="ja-JP" sz="900" b="1" dirty="0">
                <a:latin typeface="BIZ UDP明朝 Medium" panose="02020500000000000000" pitchFamily="18" charset="-128"/>
                <a:ea typeface="BIZ UDP明朝 Medium" panose="02020500000000000000" pitchFamily="18" charset="-128"/>
              </a:rPr>
              <a:t>https://pbs.twimg.com/media/GgxIjhHW4AE0Dwz?format=jpg&amp;name=medium</a:t>
            </a:r>
            <a:endParaRPr lang="ja-JP" altLang="en-US" sz="900" b="1" dirty="0">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1CD9C804-E608-F35E-44F5-39D61E1B6B1C}"/>
              </a:ext>
            </a:extLst>
          </p:cNvPr>
          <p:cNvPicPr>
            <a:picLocks noChangeAspect="1"/>
          </p:cNvPicPr>
          <p:nvPr/>
        </p:nvPicPr>
        <p:blipFill>
          <a:blip r:embed="rId4"/>
          <a:stretch>
            <a:fillRect/>
          </a:stretch>
        </p:blipFill>
        <p:spPr>
          <a:xfrm>
            <a:off x="6903393" y="0"/>
            <a:ext cx="4572000" cy="6858000"/>
          </a:xfrm>
          <a:prstGeom prst="rect">
            <a:avLst/>
          </a:prstGeom>
        </p:spPr>
      </p:pic>
      <p:sp>
        <p:nvSpPr>
          <p:cNvPr id="2" name="テキスト ボックス 1">
            <a:extLst>
              <a:ext uri="{FF2B5EF4-FFF2-40B4-BE49-F238E27FC236}">
                <a16:creationId xmlns:a16="http://schemas.microsoft.com/office/drawing/2014/main" id="{375FFA22-CE41-7E70-9ABA-535EA2009155}"/>
              </a:ext>
            </a:extLst>
          </p:cNvPr>
          <p:cNvSpPr txBox="1"/>
          <p:nvPr/>
        </p:nvSpPr>
        <p:spPr>
          <a:xfrm>
            <a:off x="0" y="4119"/>
            <a:ext cx="12191999" cy="646331"/>
          </a:xfrm>
          <a:prstGeom prst="rect">
            <a:avLst/>
          </a:prstGeom>
          <a:solidFill>
            <a:schemeClr val="bg1"/>
          </a:solid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なぜスパイクマンの地政学？</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0D009AF4-F6FC-F36C-25DC-8C774A78654D}"/>
              </a:ext>
            </a:extLst>
          </p:cNvPr>
          <p:cNvSpPr txBox="1"/>
          <p:nvPr/>
        </p:nvSpPr>
        <p:spPr>
          <a:xfrm>
            <a:off x="6566332" y="6682558"/>
            <a:ext cx="5202847" cy="215444"/>
          </a:xfrm>
          <a:prstGeom prst="rect">
            <a:avLst/>
          </a:prstGeom>
          <a:noFill/>
        </p:spPr>
        <p:txBody>
          <a:bodyPr wrap="square">
            <a:spAutoFit/>
          </a:bodyPr>
          <a:lstStyle/>
          <a:p>
            <a:pPr algn="ctr"/>
            <a:r>
              <a:rPr lang="en-US" altLang="ja-JP" sz="800" b="1" dirty="0">
                <a:latin typeface="BIZ UDP明朝 Medium" panose="02020500000000000000" pitchFamily="18" charset="-128"/>
                <a:ea typeface="BIZ UDP明朝 Medium" panose="02020500000000000000" pitchFamily="18" charset="-128"/>
              </a:rPr>
              <a:t>https://assets.st-note.com/img/1767696130-86XOgUWDluivTmfpk1SKJE74.png?width=1200</a:t>
            </a:r>
            <a:endParaRPr lang="ja-JP" altLang="en-US" sz="8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7406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2EEB-0FA4-3B91-874D-0DAEBA2E7D26}"/>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15D077-E74A-FFB3-702E-01B1E51C38B5}"/>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第４章：戦略＠優先順位</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4BBBB83D-1412-7F45-0BC3-8CBF8EE3DF65}"/>
              </a:ext>
            </a:extLst>
          </p:cNvPr>
          <p:cNvSpPr txBox="1"/>
          <p:nvPr/>
        </p:nvSpPr>
        <p:spPr>
          <a:xfrm>
            <a:off x="640919" y="1299825"/>
            <a:ext cx="3817257" cy="2123658"/>
          </a:xfrm>
          <a:prstGeom prst="rect">
            <a:avLst/>
          </a:prstGeom>
          <a:noFill/>
        </p:spPr>
        <p:txBody>
          <a:bodyPr wrap="square">
            <a:spAutoFit/>
          </a:bodyPr>
          <a:lstStyle/>
          <a:p>
            <a:pPr>
              <a:spcBef>
                <a:spcPts val="2700"/>
              </a:spcBef>
            </a:pPr>
            <a:r>
              <a:rPr lang="ja-JP" altLang="en-US" sz="4400" b="1" dirty="0">
                <a:solidFill>
                  <a:srgbClr val="08131A"/>
                </a:solidFill>
                <a:latin typeface="BIZ UDP明朝 Medium" panose="02020500000000000000" pitchFamily="18" charset="-128"/>
                <a:ea typeface="BIZ UDP明朝 Medium" panose="02020500000000000000" pitchFamily="18" charset="-128"/>
              </a:rPr>
              <a:t>１．原則</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２．</a:t>
            </a:r>
            <a:r>
              <a:rPr lang="ja-JP" altLang="en-US" sz="4400" b="1" dirty="0">
                <a:solidFill>
                  <a:srgbClr val="08131A"/>
                </a:solidFill>
                <a:highlight>
                  <a:srgbClr val="FFFF00"/>
                </a:highlight>
                <a:latin typeface="BIZ UDP明朝 Medium" panose="02020500000000000000" pitchFamily="18" charset="-128"/>
                <a:ea typeface="BIZ UDP明朝 Medium" panose="02020500000000000000" pitchFamily="18" charset="-128"/>
              </a:rPr>
              <a:t>優先順位</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３．地域</a:t>
            </a:r>
            <a:endParaRPr lang="en-US" altLang="ja-JP" sz="4400" b="1" i="0" dirty="0">
              <a:solidFill>
                <a:srgbClr val="08131A"/>
              </a:solidFill>
              <a:effectLst/>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64C19C31-DCD6-F33D-08FF-C7CD8AD98FDB}"/>
              </a:ext>
            </a:extLst>
          </p:cNvPr>
          <p:cNvSpPr txBox="1"/>
          <p:nvPr/>
        </p:nvSpPr>
        <p:spPr>
          <a:xfrm>
            <a:off x="4178969" y="1299825"/>
            <a:ext cx="7732294" cy="4832092"/>
          </a:xfrm>
          <a:prstGeom prst="rect">
            <a:avLst/>
          </a:prstGeom>
          <a:noFill/>
        </p:spPr>
        <p:txBody>
          <a:bodyPr wrap="square">
            <a:spAutoFit/>
          </a:bodyPr>
          <a:lstStyle/>
          <a:p>
            <a:pPr>
              <a:spcBef>
                <a:spcPts val="2700"/>
              </a:spcBef>
            </a:pPr>
            <a:r>
              <a:rPr lang="ja-JP" altLang="en-US" sz="2800" b="1" dirty="0">
                <a:solidFill>
                  <a:srgbClr val="08131A"/>
                </a:solidFill>
                <a:latin typeface="BIZ UDP明朝 Medium" panose="02020500000000000000" pitchFamily="18" charset="-128"/>
                <a:ea typeface="BIZ UDP明朝 Medium" panose="02020500000000000000" pitchFamily="18" charset="-128"/>
              </a:rPr>
              <a:t>１．大規模移民の時代は終焉した</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ja-JP" altLang="en-US" sz="2800" b="1" dirty="0">
                <a:solidFill>
                  <a:srgbClr val="08131A"/>
                </a:solidFill>
                <a:latin typeface="BIZ UDP明朝 Medium" panose="02020500000000000000" pitchFamily="18" charset="-128"/>
                <a:ea typeface="BIZ UDP明朝 Medium" panose="02020500000000000000" pitchFamily="18" charset="-128"/>
              </a:rPr>
              <a:t>２．革新的権利と自由の保護</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ja-JP" altLang="en-US" sz="2800" b="1" dirty="0">
                <a:solidFill>
                  <a:srgbClr val="08131A"/>
                </a:solidFill>
                <a:latin typeface="BIZ UDP明朝 Medium" panose="02020500000000000000" pitchFamily="18" charset="-128"/>
                <a:ea typeface="BIZ UDP明朝 Medium" panose="02020500000000000000" pitchFamily="18" charset="-128"/>
              </a:rPr>
              <a:t>３．負担分担と負担転嫁</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ja-JP" altLang="en-US" sz="2800" b="1" dirty="0">
                <a:solidFill>
                  <a:srgbClr val="08131A"/>
                </a:solidFill>
                <a:latin typeface="BIZ UDP明朝 Medium" panose="02020500000000000000" pitchFamily="18" charset="-128"/>
                <a:ea typeface="BIZ UDP明朝 Medium" panose="02020500000000000000" pitchFamily="18" charset="-128"/>
              </a:rPr>
              <a:t>４．平和を通じた再調整</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ja-JP" altLang="en-US" sz="2800" b="1" dirty="0">
                <a:solidFill>
                  <a:srgbClr val="08131A"/>
                </a:solidFill>
                <a:latin typeface="BIZ UDP明朝 Medium" panose="02020500000000000000" pitchFamily="18" charset="-128"/>
                <a:ea typeface="BIZ UDP明朝 Medium" panose="02020500000000000000" pitchFamily="18" charset="-128"/>
              </a:rPr>
              <a:t>５．経済安全保障</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均衡ある貿易</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重要なサプライチェーンと資源へのアクセス</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再産業化</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防衛産業基盤の再生</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エネルギー優位性</a:t>
            </a:r>
            <a:br>
              <a:rPr lang="en-US" altLang="ja-JP" sz="2800" b="1" dirty="0">
                <a:solidFill>
                  <a:srgbClr val="08131A"/>
                </a:solidFill>
                <a:latin typeface="BIZ UDP明朝 Medium" panose="02020500000000000000" pitchFamily="18" charset="-128"/>
                <a:ea typeface="BIZ UDP明朝 Medium" panose="02020500000000000000" pitchFamily="18" charset="-128"/>
              </a:rPr>
            </a:br>
            <a:r>
              <a:rPr lang="en-US" altLang="ja-JP" sz="2800" b="1" dirty="0">
                <a:solidFill>
                  <a:srgbClr val="08131A"/>
                </a:solidFill>
                <a:latin typeface="BIZ UDP明朝 Medium" panose="02020500000000000000" pitchFamily="18" charset="-128"/>
                <a:ea typeface="BIZ UDP明朝 Medium" panose="02020500000000000000" pitchFamily="18" charset="-128"/>
              </a:rPr>
              <a:t>	</a:t>
            </a:r>
            <a:r>
              <a:rPr lang="ja-JP" altLang="en-US" sz="2800" b="1" dirty="0">
                <a:solidFill>
                  <a:srgbClr val="08131A"/>
                </a:solidFill>
                <a:latin typeface="BIZ UDP明朝 Medium" panose="02020500000000000000" pitchFamily="18" charset="-128"/>
                <a:ea typeface="BIZ UDP明朝 Medium" panose="02020500000000000000" pitchFamily="18" charset="-128"/>
              </a:rPr>
              <a:t>米金融セクターの優位性維持・拡大</a:t>
            </a:r>
            <a:endParaRPr lang="en-US" altLang="ja-JP" sz="2800" b="1" dirty="0">
              <a:solidFill>
                <a:srgbClr val="08131A"/>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36701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ABD97-6FBE-9A0C-350D-E84EAE19BF7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4B7E420-8B83-9C79-23D8-F43242BA214B}"/>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第４章：戦略＠地域</a:t>
            </a:r>
            <a:endParaRPr kumimoji="1" lang="en-US" altLang="ja-JP" sz="3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B9C13727-B999-3B2B-DFA8-368A7F0CB2F1}"/>
              </a:ext>
            </a:extLst>
          </p:cNvPr>
          <p:cNvSpPr txBox="1"/>
          <p:nvPr/>
        </p:nvSpPr>
        <p:spPr>
          <a:xfrm>
            <a:off x="640919" y="1299825"/>
            <a:ext cx="3817257" cy="2123658"/>
          </a:xfrm>
          <a:prstGeom prst="rect">
            <a:avLst/>
          </a:prstGeom>
          <a:noFill/>
        </p:spPr>
        <p:txBody>
          <a:bodyPr wrap="square">
            <a:spAutoFit/>
          </a:bodyPr>
          <a:lstStyle/>
          <a:p>
            <a:pPr>
              <a:spcBef>
                <a:spcPts val="2700"/>
              </a:spcBef>
            </a:pPr>
            <a:r>
              <a:rPr lang="ja-JP" altLang="en-US" sz="4400" b="1" dirty="0">
                <a:solidFill>
                  <a:srgbClr val="08131A"/>
                </a:solidFill>
                <a:latin typeface="BIZ UDP明朝 Medium" panose="02020500000000000000" pitchFamily="18" charset="-128"/>
                <a:ea typeface="BIZ UDP明朝 Medium" panose="02020500000000000000" pitchFamily="18" charset="-128"/>
              </a:rPr>
              <a:t>１．原則</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２．優先順位</a:t>
            </a:r>
            <a:br>
              <a:rPr lang="en-US" altLang="ja-JP" sz="4400" b="1" dirty="0">
                <a:solidFill>
                  <a:srgbClr val="08131A"/>
                </a:solidFill>
                <a:latin typeface="BIZ UDP明朝 Medium" panose="02020500000000000000" pitchFamily="18" charset="-128"/>
                <a:ea typeface="BIZ UDP明朝 Medium" panose="02020500000000000000" pitchFamily="18" charset="-128"/>
              </a:rPr>
            </a:br>
            <a:r>
              <a:rPr lang="ja-JP" altLang="en-US" sz="4400" b="1" dirty="0">
                <a:solidFill>
                  <a:srgbClr val="08131A"/>
                </a:solidFill>
                <a:latin typeface="BIZ UDP明朝 Medium" panose="02020500000000000000" pitchFamily="18" charset="-128"/>
                <a:ea typeface="BIZ UDP明朝 Medium" panose="02020500000000000000" pitchFamily="18" charset="-128"/>
              </a:rPr>
              <a:t>３．</a:t>
            </a:r>
            <a:r>
              <a:rPr lang="ja-JP" altLang="en-US" sz="4400" b="1" dirty="0">
                <a:solidFill>
                  <a:srgbClr val="08131A"/>
                </a:solidFill>
                <a:highlight>
                  <a:srgbClr val="FFFF00"/>
                </a:highlight>
                <a:latin typeface="BIZ UDP明朝 Medium" panose="02020500000000000000" pitchFamily="18" charset="-128"/>
                <a:ea typeface="BIZ UDP明朝 Medium" panose="02020500000000000000" pitchFamily="18" charset="-128"/>
              </a:rPr>
              <a:t>地域</a:t>
            </a:r>
            <a:endParaRPr lang="en-US" altLang="ja-JP" sz="4400" b="1" i="0" dirty="0">
              <a:solidFill>
                <a:srgbClr val="08131A"/>
              </a:solidFill>
              <a:effectLst/>
              <a:highlight>
                <a:srgbClr val="FFFF00"/>
              </a:highlight>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0E9B211B-3B9A-D2D3-82A1-E3B93F3F18EF}"/>
              </a:ext>
            </a:extLst>
          </p:cNvPr>
          <p:cNvSpPr txBox="1"/>
          <p:nvPr/>
        </p:nvSpPr>
        <p:spPr>
          <a:xfrm>
            <a:off x="842210" y="3742293"/>
            <a:ext cx="10828421" cy="2308324"/>
          </a:xfrm>
          <a:prstGeom prst="rect">
            <a:avLst/>
          </a:prstGeom>
          <a:noFill/>
        </p:spPr>
        <p:txBody>
          <a:bodyPr wrap="square">
            <a:spAutoFit/>
          </a:bodyPr>
          <a:lstStyle/>
          <a:p>
            <a:pPr>
              <a:spcBef>
                <a:spcPts val="2700"/>
              </a:spcBef>
            </a:pPr>
            <a:r>
              <a:rPr lang="ja-JP" altLang="en-US" sz="3600" b="1" dirty="0">
                <a:solidFill>
                  <a:srgbClr val="08131A"/>
                </a:solidFill>
                <a:latin typeface="BIZ UDP明朝 Medium" panose="02020500000000000000" pitchFamily="18" charset="-128"/>
                <a:ea typeface="BIZ UDP明朝 Medium" panose="02020500000000000000" pitchFamily="18" charset="-128"/>
              </a:rPr>
              <a:t>１．西半球 ：　モンロー主義に対するトランプ補則</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２．アジア　：　経済の未来を勝ち取り軍事的対立を防ぐ</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３．欧州　　：　偉大さを促進すること</a:t>
            </a:r>
            <a:br>
              <a:rPr lang="en-US" altLang="ja-JP" sz="3600" b="1" dirty="0">
                <a:solidFill>
                  <a:srgbClr val="08131A"/>
                </a:solidFill>
                <a:latin typeface="BIZ UDP明朝 Medium" panose="02020500000000000000" pitchFamily="18" charset="-128"/>
                <a:ea typeface="BIZ UDP明朝 Medium" panose="02020500000000000000" pitchFamily="18" charset="-128"/>
              </a:rPr>
            </a:br>
            <a:r>
              <a:rPr lang="ja-JP" altLang="en-US" sz="3600" b="1" dirty="0">
                <a:solidFill>
                  <a:srgbClr val="08131A"/>
                </a:solidFill>
                <a:latin typeface="BIZ UDP明朝 Medium" panose="02020500000000000000" pitchFamily="18" charset="-128"/>
                <a:ea typeface="BIZ UDP明朝 Medium" panose="02020500000000000000" pitchFamily="18" charset="-128"/>
              </a:rPr>
              <a:t>４．中東    ：　負担を映し平和を構築する</a:t>
            </a:r>
            <a:endParaRPr lang="en-US" altLang="ja-JP" sz="3600" b="1" dirty="0">
              <a:solidFill>
                <a:srgbClr val="08131A"/>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98995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AD4F2-C755-11FD-DB0B-74A1B016D4F6}"/>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BC8AB5D-D987-B14C-9F10-94BB9DBBC6F7}"/>
              </a:ext>
            </a:extLst>
          </p:cNvPr>
          <p:cNvSpPr txBox="1"/>
          <p:nvPr/>
        </p:nvSpPr>
        <p:spPr>
          <a:xfrm>
            <a:off x="0" y="0"/>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米国は「西半球」の地域覇権を確立し勢力圏とする。</a:t>
            </a:r>
            <a:endParaRPr lang="en-US" altLang="ja-JP" sz="4000" b="1" dirty="0">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280FC8E0-8602-5CCE-88B6-CB4E6E66C72A}"/>
              </a:ext>
            </a:extLst>
          </p:cNvPr>
          <p:cNvPicPr>
            <a:picLocks noChangeAspect="1"/>
          </p:cNvPicPr>
          <p:nvPr/>
        </p:nvPicPr>
        <p:blipFill>
          <a:blip r:embed="rId3"/>
          <a:stretch>
            <a:fillRect/>
          </a:stretch>
        </p:blipFill>
        <p:spPr>
          <a:xfrm>
            <a:off x="5786437" y="707885"/>
            <a:ext cx="6067425" cy="6067425"/>
          </a:xfrm>
          <a:prstGeom prst="rect">
            <a:avLst/>
          </a:prstGeom>
        </p:spPr>
      </p:pic>
      <p:pic>
        <p:nvPicPr>
          <p:cNvPr id="3" name="図 2">
            <a:extLst>
              <a:ext uri="{FF2B5EF4-FFF2-40B4-BE49-F238E27FC236}">
                <a16:creationId xmlns:a16="http://schemas.microsoft.com/office/drawing/2014/main" id="{B3C5E8BF-829B-3309-4C41-2824934AA4C5}"/>
              </a:ext>
            </a:extLst>
          </p:cNvPr>
          <p:cNvPicPr>
            <a:picLocks noChangeAspect="1"/>
          </p:cNvPicPr>
          <p:nvPr/>
        </p:nvPicPr>
        <p:blipFill>
          <a:blip r:embed="rId4"/>
          <a:stretch>
            <a:fillRect/>
          </a:stretch>
        </p:blipFill>
        <p:spPr>
          <a:xfrm>
            <a:off x="914826" y="779408"/>
            <a:ext cx="4495374" cy="5862023"/>
          </a:xfrm>
          <a:prstGeom prst="rect">
            <a:avLst/>
          </a:prstGeom>
          <a:ln w="28575">
            <a:solidFill>
              <a:srgbClr val="C00000"/>
            </a:solidFill>
          </a:ln>
        </p:spPr>
      </p:pic>
      <p:sp>
        <p:nvSpPr>
          <p:cNvPr id="6" name="テキスト ボックス 5">
            <a:extLst>
              <a:ext uri="{FF2B5EF4-FFF2-40B4-BE49-F238E27FC236}">
                <a16:creationId xmlns:a16="http://schemas.microsoft.com/office/drawing/2014/main" id="{8DB641DD-AE1F-65D5-67FF-B98C9C2891E8}"/>
              </a:ext>
            </a:extLst>
          </p:cNvPr>
          <p:cNvSpPr txBox="1"/>
          <p:nvPr/>
        </p:nvSpPr>
        <p:spPr>
          <a:xfrm>
            <a:off x="461127" y="6641431"/>
            <a:ext cx="5484043" cy="216569"/>
          </a:xfrm>
          <a:prstGeom prst="rect">
            <a:avLst/>
          </a:prstGeom>
          <a:noFill/>
        </p:spPr>
        <p:txBody>
          <a:bodyPr wrap="square">
            <a:spAutoFit/>
          </a:bodyPr>
          <a:lstStyle/>
          <a:p>
            <a:r>
              <a:rPr lang="en-US" altLang="ja-JP" sz="800" b="1" dirty="0">
                <a:latin typeface="BIZ UDP明朝 Medium" panose="02020500000000000000" pitchFamily="18" charset="-128"/>
                <a:ea typeface="BIZ UDP明朝 Medium" panose="02020500000000000000" pitchFamily="18" charset="-128"/>
              </a:rPr>
              <a:t>https://www.whitehouse.gov/wp-content/uploads/2025/12/2025-National-Security-Strategy.pdf</a:t>
            </a:r>
            <a:endParaRPr lang="ja-JP" altLang="en-US" sz="8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32963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D18E4-BF28-7AEF-CBD3-6CE0FF3DCD24}"/>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6D617D1C-EC65-4FE0-AC2A-5EE9CC205DED}"/>
              </a:ext>
            </a:extLst>
          </p:cNvPr>
          <p:cNvSpPr txBox="1"/>
          <p:nvPr/>
        </p:nvSpPr>
        <p:spPr>
          <a:xfrm>
            <a:off x="1" y="4119"/>
            <a:ext cx="8042988"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米国の国家安全保障戦略の詳細版</a:t>
            </a:r>
            <a:r>
              <a:rPr kumimoji="1" lang="en-US" altLang="ja-JP" sz="3600" b="1" dirty="0">
                <a:latin typeface="BIZ UDP明朝 Medium" panose="02020500000000000000" pitchFamily="18" charset="-128"/>
                <a:ea typeface="BIZ UDP明朝 Medium" panose="02020500000000000000" pitchFamily="18" charset="-128"/>
              </a:rPr>
              <a:t>?</a:t>
            </a:r>
          </a:p>
        </p:txBody>
      </p:sp>
      <p:pic>
        <p:nvPicPr>
          <p:cNvPr id="13" name="図 12">
            <a:extLst>
              <a:ext uri="{FF2B5EF4-FFF2-40B4-BE49-F238E27FC236}">
                <a16:creationId xmlns:a16="http://schemas.microsoft.com/office/drawing/2014/main" id="{36F5E8D8-AB63-AE42-3EDF-84C863BA35AC}"/>
              </a:ext>
            </a:extLst>
          </p:cNvPr>
          <p:cNvPicPr>
            <a:picLocks noChangeAspect="1"/>
          </p:cNvPicPr>
          <p:nvPr/>
        </p:nvPicPr>
        <p:blipFill>
          <a:blip r:embed="rId3"/>
          <a:stretch>
            <a:fillRect/>
          </a:stretch>
        </p:blipFill>
        <p:spPr>
          <a:xfrm>
            <a:off x="1036684" y="591810"/>
            <a:ext cx="6053874" cy="6169738"/>
          </a:xfrm>
          <a:prstGeom prst="rect">
            <a:avLst/>
          </a:prstGeom>
        </p:spPr>
      </p:pic>
      <p:pic>
        <p:nvPicPr>
          <p:cNvPr id="15" name="図 14">
            <a:extLst>
              <a:ext uri="{FF2B5EF4-FFF2-40B4-BE49-F238E27FC236}">
                <a16:creationId xmlns:a16="http://schemas.microsoft.com/office/drawing/2014/main" id="{B29F7222-72EB-435D-D04F-7235247780D6}"/>
              </a:ext>
            </a:extLst>
          </p:cNvPr>
          <p:cNvPicPr>
            <a:picLocks noChangeAspect="1"/>
          </p:cNvPicPr>
          <p:nvPr/>
        </p:nvPicPr>
        <p:blipFill>
          <a:blip r:embed="rId4"/>
          <a:stretch>
            <a:fillRect/>
          </a:stretch>
        </p:blipFill>
        <p:spPr>
          <a:xfrm>
            <a:off x="7939351" y="-4119"/>
            <a:ext cx="4252649" cy="6858000"/>
          </a:xfrm>
          <a:prstGeom prst="rect">
            <a:avLst/>
          </a:prstGeom>
        </p:spPr>
      </p:pic>
      <p:sp>
        <p:nvSpPr>
          <p:cNvPr id="17" name="テキスト ボックス 16">
            <a:extLst>
              <a:ext uri="{FF2B5EF4-FFF2-40B4-BE49-F238E27FC236}">
                <a16:creationId xmlns:a16="http://schemas.microsoft.com/office/drawing/2014/main" id="{F81DC001-F681-D75B-5BCA-5CE44E4C933A}"/>
              </a:ext>
            </a:extLst>
          </p:cNvPr>
          <p:cNvSpPr txBox="1"/>
          <p:nvPr/>
        </p:nvSpPr>
        <p:spPr>
          <a:xfrm>
            <a:off x="672028" y="6669215"/>
            <a:ext cx="7510919" cy="184666"/>
          </a:xfrm>
          <a:prstGeom prst="rect">
            <a:avLst/>
          </a:prstGeom>
          <a:noFill/>
        </p:spPr>
        <p:txBody>
          <a:bodyPr wrap="square">
            <a:spAutoFit/>
          </a:bodyPr>
          <a:lstStyle/>
          <a:p>
            <a:r>
              <a:rPr lang="ja-JP" altLang="en-US" sz="600" b="1" dirty="0">
                <a:solidFill>
                  <a:srgbClr val="C00000"/>
                </a:solidFill>
                <a:latin typeface="BIZ UDP明朝 Medium" panose="02020500000000000000" pitchFamily="18" charset="-128"/>
                <a:ea typeface="BIZ UDP明朝 Medium" panose="02020500000000000000" pitchFamily="18" charset="-128"/>
              </a:rPr>
              <a:t>（出所） </a:t>
            </a:r>
            <a:r>
              <a:rPr lang="en-US" altLang="ja-JP" sz="600" b="1" dirty="0">
                <a:solidFill>
                  <a:srgbClr val="C00000"/>
                </a:solidFill>
                <a:latin typeface="BIZ UDP明朝 Medium" panose="02020500000000000000" pitchFamily="18" charset="-128"/>
                <a:ea typeface="BIZ UDP明朝 Medium" panose="02020500000000000000" pitchFamily="18" charset="-128"/>
              </a:rPr>
              <a:t>https://www.defenseone.com/policy/2025/12/make-europe-great-again-and-more-longer-version-national-security-strategy/410038/?oref=d1-homepage-top-story</a:t>
            </a:r>
            <a:endParaRPr lang="ja-JP" altLang="en-US" sz="600"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361401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39D1C-2932-5C3C-1C0D-D87757D6B036}"/>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BB2634D9-3990-DD21-6970-96D7EDD6C917}"/>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米国の国家安全保障戦略の詳細版の内容</a:t>
            </a:r>
            <a:endParaRPr lang="en-US" altLang="ja-JP" sz="3600" b="1" dirty="0">
              <a:latin typeface="BIZ UDP明朝 Medium" panose="02020500000000000000" pitchFamily="18" charset="-128"/>
              <a:ea typeface="BIZ UDP明朝 Medium" panose="02020500000000000000" pitchFamily="18" charset="-128"/>
            </a:endParaRPr>
          </a:p>
        </p:txBody>
      </p:sp>
      <p:sp>
        <p:nvSpPr>
          <p:cNvPr id="17" name="テキスト ボックス 16">
            <a:extLst>
              <a:ext uri="{FF2B5EF4-FFF2-40B4-BE49-F238E27FC236}">
                <a16:creationId xmlns:a16="http://schemas.microsoft.com/office/drawing/2014/main" id="{CE0FBBB0-8902-7032-25CD-61B85F49AB03}"/>
              </a:ext>
            </a:extLst>
          </p:cNvPr>
          <p:cNvSpPr txBox="1"/>
          <p:nvPr/>
        </p:nvSpPr>
        <p:spPr>
          <a:xfrm>
            <a:off x="672028" y="6669215"/>
            <a:ext cx="7510919" cy="184666"/>
          </a:xfrm>
          <a:prstGeom prst="rect">
            <a:avLst/>
          </a:prstGeom>
          <a:noFill/>
        </p:spPr>
        <p:txBody>
          <a:bodyPr wrap="square">
            <a:spAutoFit/>
          </a:bodyPr>
          <a:lstStyle/>
          <a:p>
            <a:r>
              <a:rPr lang="ja-JP" altLang="en-US" sz="600" b="1" dirty="0">
                <a:solidFill>
                  <a:srgbClr val="C00000"/>
                </a:solidFill>
                <a:latin typeface="BIZ UDP明朝 Medium" panose="02020500000000000000" pitchFamily="18" charset="-128"/>
                <a:ea typeface="BIZ UDP明朝 Medium" panose="02020500000000000000" pitchFamily="18" charset="-128"/>
              </a:rPr>
              <a:t>（出所） </a:t>
            </a:r>
            <a:r>
              <a:rPr lang="en-US" altLang="ja-JP" sz="600" b="1" dirty="0">
                <a:solidFill>
                  <a:srgbClr val="C00000"/>
                </a:solidFill>
                <a:latin typeface="BIZ UDP明朝 Medium" panose="02020500000000000000" pitchFamily="18" charset="-128"/>
                <a:ea typeface="BIZ UDP明朝 Medium" panose="02020500000000000000" pitchFamily="18" charset="-128"/>
              </a:rPr>
              <a:t>https://www.defenseone.com/policy/2025/12/make-europe-great-again-and-more-longer-version-national-security-strategy/410038/?oref=d1-homepage-top-story</a:t>
            </a:r>
            <a:endParaRPr lang="ja-JP" altLang="en-US" sz="600" b="1" dirty="0">
              <a:solidFill>
                <a:srgbClr val="C00000"/>
              </a:solidFill>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E22B3C8C-02BB-D8A1-4ECA-CCDC1732B04A}"/>
              </a:ext>
            </a:extLst>
          </p:cNvPr>
          <p:cNvSpPr txBox="1"/>
          <p:nvPr/>
        </p:nvSpPr>
        <p:spPr>
          <a:xfrm>
            <a:off x="131406" y="1962371"/>
            <a:ext cx="11979728" cy="4893647"/>
          </a:xfrm>
          <a:prstGeom prst="rect">
            <a:avLst/>
          </a:prstGeom>
          <a:noFill/>
        </p:spPr>
        <p:txBody>
          <a:bodyPr wrap="square">
            <a:spAutoFit/>
          </a:bodyPr>
          <a:lstStyle/>
          <a:p>
            <a:r>
              <a:rPr lang="en-US" altLang="ja-JP" sz="800" b="1" dirty="0">
                <a:latin typeface="BIZ UDP明朝 Medium" panose="02020500000000000000" pitchFamily="18" charset="-128"/>
                <a:ea typeface="BIZ UDP明朝 Medium" panose="02020500000000000000" pitchFamily="18" charset="-128"/>
              </a:rPr>
              <a:t>With its calls for “strong, traditional families” and the “reinvigoration of American spiritual and cultural health,” the latest National Security Strategy is a major departure not only from its immediate predecessor, but even the first Trump </a:t>
            </a:r>
            <a:r>
              <a:rPr lang="en-US" altLang="ja-JP" sz="800" b="1" dirty="0" err="1">
                <a:latin typeface="BIZ UDP明朝 Medium" panose="02020500000000000000" pitchFamily="18" charset="-128"/>
                <a:ea typeface="BIZ UDP明朝 Medium" panose="02020500000000000000" pitchFamily="18" charset="-128"/>
              </a:rPr>
              <a:t>administration’s.A</a:t>
            </a:r>
            <a:r>
              <a:rPr lang="en-US" altLang="ja-JP" sz="800" b="1" dirty="0">
                <a:latin typeface="BIZ UDP明朝 Medium" panose="02020500000000000000" pitchFamily="18" charset="-128"/>
                <a:ea typeface="BIZ UDP明朝 Medium" panose="02020500000000000000" pitchFamily="18" charset="-128"/>
              </a:rPr>
              <a:t> longer version of the NSS that circulated before the White House published the unclassified version late Thursday night shares the main points: competition with China, withdrawal from Europe’s defense, a new focus on the Western Hemisphere. But the unpublished version also proposes new vehicles for leadership on the world stage and a different way to put its thumb on the scales of Europe’s future—through its cultural </a:t>
            </a:r>
            <a:r>
              <a:rPr lang="en-US" altLang="ja-JP" sz="800" b="1" dirty="0" err="1">
                <a:latin typeface="BIZ UDP明朝 Medium" panose="02020500000000000000" pitchFamily="18" charset="-128"/>
                <a:ea typeface="BIZ UDP明朝 Medium" panose="02020500000000000000" pitchFamily="18" charset="-128"/>
              </a:rPr>
              <a:t>values.Here</a:t>
            </a:r>
            <a:r>
              <a:rPr lang="en-US" altLang="ja-JP" sz="800" b="1" dirty="0">
                <a:latin typeface="BIZ UDP明朝 Medium" panose="02020500000000000000" pitchFamily="18" charset="-128"/>
                <a:ea typeface="BIZ UDP明朝 Medium" panose="02020500000000000000" pitchFamily="18" charset="-128"/>
              </a:rPr>
              <a:t> are some takeaways from the unpublished version, which was reviewed by Defense One. </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“Make Europe Great Again”</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While the publicly released NSS calls for the end of a “perpetually expanding NATO,” the full version goes more into the details of how the Trump administration would like to—quote—“Make Europe Great Again,” even as it calls on European NATO members to wean themselves from American military </a:t>
            </a:r>
            <a:r>
              <a:rPr lang="en-US" altLang="ja-JP" sz="800" b="1" dirty="0" err="1">
                <a:latin typeface="BIZ UDP明朝 Medium" panose="02020500000000000000" pitchFamily="18" charset="-128"/>
                <a:ea typeface="BIZ UDP明朝 Medium" panose="02020500000000000000" pitchFamily="18" charset="-128"/>
              </a:rPr>
              <a:t>support.Working</a:t>
            </a:r>
            <a:r>
              <a:rPr lang="en-US" altLang="ja-JP" sz="800" b="1" dirty="0">
                <a:latin typeface="BIZ UDP明朝 Medium" panose="02020500000000000000" pitchFamily="18" charset="-128"/>
                <a:ea typeface="BIZ UDP明朝 Medium" panose="02020500000000000000" pitchFamily="18" charset="-128"/>
              </a:rPr>
              <a:t> from the premise that Europe is facing “civilizational erasure” because of its immigration policies and “censorship of free speech,” the NSS proposes to focus U.S. relationships with European countries on a few nations with like-minded—right-wing, presumably—current administrations and </a:t>
            </a:r>
            <a:r>
              <a:rPr lang="en-US" altLang="ja-JP" sz="800" b="1" dirty="0" err="1">
                <a:latin typeface="BIZ UDP明朝 Medium" panose="02020500000000000000" pitchFamily="18" charset="-128"/>
                <a:ea typeface="BIZ UDP明朝 Medium" panose="02020500000000000000" pitchFamily="18" charset="-128"/>
              </a:rPr>
              <a:t>movements.Austria</a:t>
            </a:r>
            <a:r>
              <a:rPr lang="en-US" altLang="ja-JP" sz="800" b="1" dirty="0">
                <a:latin typeface="BIZ UDP明朝 Medium" panose="02020500000000000000" pitchFamily="18" charset="-128"/>
                <a:ea typeface="BIZ UDP明朝 Medium" panose="02020500000000000000" pitchFamily="18" charset="-128"/>
              </a:rPr>
              <a:t>, Hungary, Italy, and Poland are listed as countries the U.S. should “work more with…with the goal of pulling them away from the [European Union].”</a:t>
            </a:r>
          </a:p>
          <a:p>
            <a:r>
              <a:rPr lang="en-US" altLang="ja-JP" sz="800" b="1" dirty="0">
                <a:latin typeface="BIZ UDP明朝 Medium" panose="02020500000000000000" pitchFamily="18" charset="-128"/>
                <a:ea typeface="BIZ UDP明朝 Medium" panose="02020500000000000000" pitchFamily="18" charset="-128"/>
              </a:rPr>
              <a:t>“And we should support parties, movements, and intellectual and cultural figures who seek sovereignty and preservation/restoration of traditional European ways of life…while remaining pro-American,” the document says.</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The C5</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Over the summer, President Trump made headlines when he lamented the expulsion of Russia from the Group of Eight—now the Group of Seven—as  a “very big mistake.” He even suggested that he’d like to see China added  to form a “G9.”</a:t>
            </a:r>
          </a:p>
          <a:p>
            <a:r>
              <a:rPr lang="en-US" altLang="ja-JP" sz="800" b="1" dirty="0">
                <a:latin typeface="BIZ UDP明朝 Medium" panose="02020500000000000000" pitchFamily="18" charset="-128"/>
                <a:ea typeface="BIZ UDP明朝 Medium" panose="02020500000000000000" pitchFamily="18" charset="-128"/>
              </a:rPr>
              <a:t>His national security strategy proposes taking this a step further, creating a new body of major powers, one that isn’t hemmed in by the G7’s requirements that the countries be both wealthy and democratically governed.</a:t>
            </a:r>
          </a:p>
          <a:p>
            <a:r>
              <a:rPr lang="en-US" altLang="ja-JP" sz="800" b="1" dirty="0">
                <a:latin typeface="BIZ UDP明朝 Medium" panose="02020500000000000000" pitchFamily="18" charset="-128"/>
                <a:ea typeface="BIZ UDP明朝 Medium" panose="02020500000000000000" pitchFamily="18" charset="-128"/>
              </a:rPr>
              <a:t>The strategy proposes a “Core 5,” or C5, made up of the U.S., China, Russia, India and Japan—which are several of the countries with more than 100 million people. It would meet regularly, as the G7 does, for summits with specific </a:t>
            </a:r>
            <a:r>
              <a:rPr lang="en-US" altLang="ja-JP" sz="800" b="1" dirty="0" err="1">
                <a:latin typeface="BIZ UDP明朝 Medium" panose="02020500000000000000" pitchFamily="18" charset="-128"/>
                <a:ea typeface="BIZ UDP明朝 Medium" panose="02020500000000000000" pitchFamily="18" charset="-128"/>
              </a:rPr>
              <a:t>themes.First</a:t>
            </a:r>
            <a:r>
              <a:rPr lang="en-US" altLang="ja-JP" sz="800" b="1" dirty="0">
                <a:latin typeface="BIZ UDP明朝 Medium" panose="02020500000000000000" pitchFamily="18" charset="-128"/>
                <a:ea typeface="BIZ UDP明朝 Medium" panose="02020500000000000000" pitchFamily="18" charset="-128"/>
              </a:rPr>
              <a:t> on the C5’s proposed agenda: Middle East security—specifically, normalizing relations between Israel and Saudi Arabia. </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“Hegemony wasn’t achievable”</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The full NSS also spends some time discussing the “failure” of American hegemony, a term that isn’t mentioned in the publicly released </a:t>
            </a:r>
            <a:r>
              <a:rPr lang="en-US" altLang="ja-JP" sz="800" b="1" dirty="0" err="1">
                <a:latin typeface="BIZ UDP明朝 Medium" panose="02020500000000000000" pitchFamily="18" charset="-128"/>
                <a:ea typeface="BIZ UDP明朝 Medium" panose="02020500000000000000" pitchFamily="18" charset="-128"/>
              </a:rPr>
              <a:t>version.“Hegemony</a:t>
            </a:r>
            <a:r>
              <a:rPr lang="en-US" altLang="ja-JP" sz="800" b="1" dirty="0">
                <a:latin typeface="BIZ UDP明朝 Medium" panose="02020500000000000000" pitchFamily="18" charset="-128"/>
                <a:ea typeface="BIZ UDP明朝 Medium" panose="02020500000000000000" pitchFamily="18" charset="-128"/>
              </a:rPr>
              <a:t> is the wrong thing to want and it wasn’t achievable,” according to the document. In this context, hegemony refers to the leadership by one country of the world, using soft power to encourage other countries to consent to being led. </a:t>
            </a:r>
          </a:p>
          <a:p>
            <a:r>
              <a:rPr lang="en-US" altLang="ja-JP" sz="800" b="1" dirty="0">
                <a:latin typeface="BIZ UDP明朝 Medium" panose="02020500000000000000" pitchFamily="18" charset="-128"/>
                <a:ea typeface="BIZ UDP明朝 Medium" panose="02020500000000000000" pitchFamily="18" charset="-128"/>
              </a:rPr>
              <a:t>“After the end of the Cold War, American foreign policy elites convinced themselves that permanent American domination of the entire world was in the best interests of our country,” the NSS states. “Yet the affairs of other countries are our concern only if their activities directly threaten our interests.”</a:t>
            </a:r>
          </a:p>
          <a:p>
            <a:r>
              <a:rPr lang="en-US" altLang="ja-JP" sz="800" b="1" dirty="0">
                <a:latin typeface="BIZ UDP明朝 Medium" panose="02020500000000000000" pitchFamily="18" charset="-128"/>
                <a:ea typeface="BIZ UDP明朝 Medium" panose="02020500000000000000" pitchFamily="18" charset="-128"/>
              </a:rPr>
              <a:t>The administration appears to be using this reasoning to bow out of the U.S.’s role in defending Europe, while turning its attention to Venezuela-based drug cartels.</a:t>
            </a:r>
          </a:p>
          <a:p>
            <a:r>
              <a:rPr lang="en-US" altLang="ja-JP" sz="800" b="1" dirty="0">
                <a:latin typeface="BIZ UDP明朝 Medium" panose="02020500000000000000" pitchFamily="18" charset="-128"/>
                <a:ea typeface="BIZ UDP明朝 Medium" panose="02020500000000000000" pitchFamily="18" charset="-128"/>
              </a:rPr>
              <a:t>“The Trump administration inherited a world in which the guns of war have shattered the peace and stability of many countries on many continents,” the NSS reads. “We have a natural interest in ameliorating this crisis.”</a:t>
            </a:r>
          </a:p>
          <a:p>
            <a:r>
              <a:rPr lang="en-US" altLang="ja-JP" sz="800" b="1" dirty="0">
                <a:latin typeface="BIZ UDP明朝 Medium" panose="02020500000000000000" pitchFamily="18" charset="-128"/>
                <a:ea typeface="BIZ UDP明朝 Medium" panose="02020500000000000000" pitchFamily="18" charset="-128"/>
              </a:rPr>
              <a:t>The document says it shouldn’t be up to the United States to do it all alone—but also, China and Russia should not be allowed to replace U.S. leadership. The strategy suggests partnering with “regional champions” to help maintain </a:t>
            </a:r>
            <a:r>
              <a:rPr lang="en-US" altLang="ja-JP" sz="800" b="1" dirty="0" err="1">
                <a:latin typeface="BIZ UDP明朝 Medium" panose="02020500000000000000" pitchFamily="18" charset="-128"/>
                <a:ea typeface="BIZ UDP明朝 Medium" panose="02020500000000000000" pitchFamily="18" charset="-128"/>
              </a:rPr>
              <a:t>stability.“We</a:t>
            </a:r>
            <a:r>
              <a:rPr lang="en-US" altLang="ja-JP" sz="800" b="1" dirty="0">
                <a:latin typeface="BIZ UDP明朝 Medium" panose="02020500000000000000" pitchFamily="18" charset="-128"/>
                <a:ea typeface="BIZ UDP明朝 Medium" panose="02020500000000000000" pitchFamily="18" charset="-128"/>
              </a:rPr>
              <a:t> will reward and encourage the region’s governments, political parties, and movements broadly aligned with our principles and strategy,” according to the document. “But we must not overlook governments with different outlooks with whom we nonetheless share interests and who want to work with us.”</a:t>
            </a:r>
          </a:p>
          <a:p>
            <a:endParaRPr lang="en-US" altLang="ja-JP" sz="800" b="1" dirty="0">
              <a:latin typeface="BIZ UDP明朝 Medium" panose="02020500000000000000" pitchFamily="18" charset="-128"/>
              <a:ea typeface="BIZ UDP明朝 Medium" panose="02020500000000000000" pitchFamily="18" charset="-128"/>
            </a:endParaRPr>
          </a:p>
          <a:p>
            <a:r>
              <a:rPr lang="en-US" altLang="ja-JP" sz="800" b="1" dirty="0">
                <a:latin typeface="BIZ UDP明朝 Medium" panose="02020500000000000000" pitchFamily="18" charset="-128"/>
                <a:ea typeface="BIZ UDP明朝 Medium" panose="02020500000000000000" pitchFamily="18" charset="-128"/>
              </a:rPr>
              <a:t>After this story was published, the White House denied the existence of any version of the National Security Strategy other than the one published online.</a:t>
            </a:r>
          </a:p>
          <a:p>
            <a:r>
              <a:rPr lang="en-US" altLang="ja-JP" sz="800" b="1" dirty="0">
                <a:latin typeface="BIZ UDP明朝 Medium" panose="02020500000000000000" pitchFamily="18" charset="-128"/>
                <a:ea typeface="BIZ UDP明朝 Medium" panose="02020500000000000000" pitchFamily="18" charset="-128"/>
              </a:rPr>
              <a:t>“No alternative, private, or classified version exists,” spokeswoman Anna Kelly told Defense One. “President Trump is transparent and put his signature on one NSS that clearly instructs the U.S. government to execute on his defined principles and priorities.”</a:t>
            </a:r>
          </a:p>
          <a:p>
            <a:r>
              <a:rPr lang="en-US" altLang="ja-JP" sz="800" b="1" dirty="0">
                <a:latin typeface="BIZ UDP明朝 Medium" panose="02020500000000000000" pitchFamily="18" charset="-128"/>
                <a:ea typeface="BIZ UDP明朝 Medium" panose="02020500000000000000" pitchFamily="18" charset="-128"/>
              </a:rPr>
              <a:t>Kelly then added that “any other so-called ‘versions’ are leaked by people distant from the President who, like this ‘reporter,’ have no idea what they are talking about.’ ”</a:t>
            </a:r>
            <a:endParaRPr lang="ja-JP" altLang="en-US" sz="8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1DC14877-2BE5-6DD4-37C3-9E2156D83969}"/>
              </a:ext>
            </a:extLst>
          </p:cNvPr>
          <p:cNvSpPr txBox="1"/>
          <p:nvPr/>
        </p:nvSpPr>
        <p:spPr>
          <a:xfrm>
            <a:off x="0" y="856512"/>
            <a:ext cx="12191999" cy="923330"/>
          </a:xfrm>
          <a:prstGeom prst="rect">
            <a:avLst/>
          </a:prstGeom>
          <a:solidFill>
            <a:schemeClr val="accent1">
              <a:lumMod val="20000"/>
              <a:lumOff val="80000"/>
            </a:schemeClr>
          </a:solidFill>
        </p:spPr>
        <p:txBody>
          <a:bodyPr wrap="square">
            <a:spAutoFit/>
          </a:bodyPr>
          <a:lstStyle/>
          <a:p>
            <a:r>
              <a:rPr lang="en-US" altLang="ja-JP" b="1" dirty="0">
                <a:latin typeface="BIZ UDP明朝 Medium" panose="02020500000000000000" pitchFamily="18" charset="-128"/>
                <a:ea typeface="BIZ UDP明朝 Medium" panose="02020500000000000000" pitchFamily="18" charset="-128"/>
              </a:rPr>
              <a:t>‘Make Europe Great Again’ and more from a longer version of the National Security Strategy</a:t>
            </a:r>
          </a:p>
          <a:p>
            <a:r>
              <a:rPr lang="en-US" altLang="ja-JP" b="1" dirty="0">
                <a:latin typeface="BIZ UDP明朝 Medium" panose="02020500000000000000" pitchFamily="18" charset="-128"/>
                <a:ea typeface="BIZ UDP明朝 Medium" panose="02020500000000000000" pitchFamily="18" charset="-128"/>
              </a:rPr>
              <a:t>A fuller version reviewed by Defense One outlines the Trump administration’s plans for shedding old relationships and creating new ones.</a:t>
            </a:r>
            <a:endParaRPr lang="ja-JP" altLang="en-US"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61287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A0B8-A328-F49A-83EA-8949F4D3A5A7}"/>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7125D32D-3C3B-88B2-2DFA-00714CD3BBE6}"/>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米国の国家安全保障戦略の詳細版の内容</a:t>
            </a:r>
            <a:endParaRPr lang="en-US" altLang="ja-JP" sz="3600" b="1"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51EC9618-20FF-341D-32FF-D399B8B7C139}"/>
              </a:ext>
            </a:extLst>
          </p:cNvPr>
          <p:cNvSpPr txBox="1"/>
          <p:nvPr/>
        </p:nvSpPr>
        <p:spPr>
          <a:xfrm>
            <a:off x="818147" y="1339516"/>
            <a:ext cx="10828421" cy="4401205"/>
          </a:xfrm>
          <a:prstGeom prst="rect">
            <a:avLst/>
          </a:prstGeom>
          <a:noFill/>
        </p:spPr>
        <p:txBody>
          <a:bodyPr wrap="square" rtlCol="0">
            <a:spAutoFit/>
          </a:bodyPr>
          <a:lstStyle/>
          <a:p>
            <a:r>
              <a:rPr kumimoji="1" lang="ja-JP" altLang="en-US" sz="4000" b="1" dirty="0">
                <a:latin typeface="BIZ UDP明朝 Medium" panose="02020500000000000000" pitchFamily="18" charset="-128"/>
                <a:ea typeface="BIZ UDP明朝 Medium" panose="02020500000000000000" pitchFamily="18" charset="-128"/>
              </a:rPr>
              <a:t>１．</a:t>
            </a:r>
            <a:r>
              <a:rPr kumimoji="1" lang="ja-JP" altLang="en-US" sz="4000" b="1" dirty="0">
                <a:highlight>
                  <a:srgbClr val="FFFF00"/>
                </a:highlight>
                <a:latin typeface="BIZ UDP明朝 Medium" panose="02020500000000000000" pitchFamily="18" charset="-128"/>
                <a:ea typeface="BIZ UDP明朝 Medium" panose="02020500000000000000" pitchFamily="18" charset="-128"/>
              </a:rPr>
              <a:t>欧州防衛から撤退</a:t>
            </a:r>
            <a:endParaRPr kumimoji="1" lang="en-US" altLang="ja-JP" sz="4000" b="1" dirty="0">
              <a:highlight>
                <a:srgbClr val="FFFF00"/>
              </a:highlight>
              <a:latin typeface="BIZ UDP明朝 Medium" panose="02020500000000000000" pitchFamily="18" charset="-128"/>
              <a:ea typeface="BIZ UDP明朝 Medium" panose="02020500000000000000" pitchFamily="18" charset="-128"/>
            </a:endParaRPr>
          </a:p>
          <a:p>
            <a:endParaRPr lang="en-US" altLang="ja-JP" sz="4000" b="1" dirty="0">
              <a:latin typeface="BIZ UDP明朝 Medium" panose="02020500000000000000" pitchFamily="18" charset="-128"/>
              <a:ea typeface="BIZ UDP明朝 Medium" panose="02020500000000000000" pitchFamily="18" charset="-128"/>
            </a:endParaRPr>
          </a:p>
          <a:p>
            <a:r>
              <a:rPr kumimoji="1" lang="ja-JP" altLang="en-US" sz="4000" b="1" dirty="0">
                <a:latin typeface="BIZ UDP明朝 Medium" panose="02020500000000000000" pitchFamily="18" charset="-128"/>
                <a:ea typeface="BIZ UDP明朝 Medium" panose="02020500000000000000" pitchFamily="18" charset="-128"/>
              </a:rPr>
              <a:t>２．</a:t>
            </a:r>
            <a:r>
              <a:rPr kumimoji="1" lang="en-US" altLang="ja-JP" sz="4000" b="1" dirty="0">
                <a:highlight>
                  <a:srgbClr val="FFFF00"/>
                </a:highlight>
                <a:latin typeface="BIZ UDP明朝 Medium" panose="02020500000000000000" pitchFamily="18" charset="-128"/>
                <a:ea typeface="BIZ UDP明朝 Medium" panose="02020500000000000000" pitchFamily="18" charset="-128"/>
              </a:rPr>
              <a:t>Core5</a:t>
            </a:r>
            <a:r>
              <a:rPr kumimoji="1" lang="ja-JP" altLang="en-US" sz="4000" b="1" dirty="0">
                <a:latin typeface="BIZ UDP明朝 Medium" panose="02020500000000000000" pitchFamily="18" charset="-128"/>
                <a:ea typeface="BIZ UDP明朝 Medium" panose="02020500000000000000" pitchFamily="18" charset="-128"/>
              </a:rPr>
              <a:t>（米国、中国、ロシア、インド、日本）</a:t>
            </a:r>
            <a:endParaRPr kumimoji="1" lang="en-US" altLang="ja-JP" sz="4000" b="1" dirty="0">
              <a:latin typeface="BIZ UDP明朝 Medium" panose="02020500000000000000" pitchFamily="18" charset="-128"/>
              <a:ea typeface="BIZ UDP明朝 Medium" panose="02020500000000000000" pitchFamily="18" charset="-128"/>
            </a:endParaRPr>
          </a:p>
          <a:p>
            <a:r>
              <a:rPr kumimoji="1" lang="en-US" altLang="ja-JP" sz="4000" b="1" dirty="0">
                <a:latin typeface="BIZ UDP明朝 Medium" panose="02020500000000000000" pitchFamily="18" charset="-128"/>
                <a:ea typeface="BIZ UDP明朝 Medium" panose="02020500000000000000" pitchFamily="18" charset="-128"/>
              </a:rPr>
              <a:t>	</a:t>
            </a:r>
            <a:r>
              <a:rPr kumimoji="1" lang="ja-JP" altLang="en-US" sz="4000" b="1" dirty="0">
                <a:latin typeface="BIZ UDP明朝 Medium" panose="02020500000000000000" pitchFamily="18" charset="-128"/>
                <a:ea typeface="BIZ UDP明朝 Medium" panose="02020500000000000000" pitchFamily="18" charset="-128"/>
              </a:rPr>
              <a:t>・中東の安全保障</a:t>
            </a:r>
            <a:endParaRPr kumimoji="1" lang="en-US" altLang="ja-JP" sz="4000" b="1" dirty="0">
              <a:latin typeface="BIZ UDP明朝 Medium" panose="02020500000000000000" pitchFamily="18" charset="-128"/>
              <a:ea typeface="BIZ UDP明朝 Medium" panose="02020500000000000000" pitchFamily="18" charset="-128"/>
            </a:endParaRPr>
          </a:p>
          <a:p>
            <a:r>
              <a:rPr lang="en-US" altLang="ja-JP" sz="4000" b="1" dirty="0">
                <a:latin typeface="BIZ UDP明朝 Medium" panose="02020500000000000000" pitchFamily="18" charset="-128"/>
                <a:ea typeface="BIZ UDP明朝 Medium" panose="02020500000000000000" pitchFamily="18" charset="-128"/>
              </a:rPr>
              <a:t>	</a:t>
            </a:r>
            <a:r>
              <a:rPr lang="ja-JP" altLang="en-US" sz="4000" b="1" dirty="0">
                <a:latin typeface="BIZ UDP明朝 Medium" panose="02020500000000000000" pitchFamily="18" charset="-128"/>
                <a:ea typeface="BIZ UDP明朝 Medium" panose="02020500000000000000" pitchFamily="18" charset="-128"/>
              </a:rPr>
              <a:t>・イスラエルとサウジアラビアの国交正常化</a:t>
            </a:r>
            <a:endParaRPr lang="en-US" altLang="ja-JP" sz="4000" b="1" dirty="0">
              <a:latin typeface="BIZ UDP明朝 Medium" panose="02020500000000000000" pitchFamily="18" charset="-128"/>
              <a:ea typeface="BIZ UDP明朝 Medium" panose="02020500000000000000" pitchFamily="18" charset="-128"/>
            </a:endParaRPr>
          </a:p>
          <a:p>
            <a:endParaRPr kumimoji="1" lang="en-US" altLang="ja-JP" sz="4000" b="1" dirty="0">
              <a:latin typeface="BIZ UDP明朝 Medium" panose="02020500000000000000" pitchFamily="18" charset="-128"/>
              <a:ea typeface="BIZ UDP明朝 Medium" panose="02020500000000000000" pitchFamily="18" charset="-128"/>
            </a:endParaRPr>
          </a:p>
          <a:p>
            <a:r>
              <a:rPr lang="ja-JP" altLang="en-US" sz="4000" b="1" dirty="0">
                <a:latin typeface="BIZ UDP明朝 Medium" panose="02020500000000000000" pitchFamily="18" charset="-128"/>
                <a:ea typeface="BIZ UDP明朝 Medium" panose="02020500000000000000" pitchFamily="18" charset="-128"/>
              </a:rPr>
              <a:t>３．覇権を求めるのは間違いで、達成不可能</a:t>
            </a:r>
            <a:endParaRPr kumimoji="1" lang="ja-JP" altLang="en-US" sz="4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06912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AFD3B-7E42-ACB0-6E54-159BB28112C8}"/>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4B056B9-D029-06F3-30A2-F0E8FDB8E893}"/>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米国の「同盟国」再定義</a:t>
            </a:r>
            <a:endParaRPr lang="en-US" altLang="ja-JP" sz="4000" b="1"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29DEDECD-29A6-1C04-F866-130EF56E59A9}"/>
              </a:ext>
            </a:extLst>
          </p:cNvPr>
          <p:cNvSpPr txBox="1"/>
          <p:nvPr/>
        </p:nvSpPr>
        <p:spPr>
          <a:xfrm>
            <a:off x="774441" y="1087798"/>
            <a:ext cx="10870163" cy="523220"/>
          </a:xfrm>
          <a:prstGeom prst="rect">
            <a:avLst/>
          </a:prstGeom>
          <a:noFill/>
        </p:spPr>
        <p:txBody>
          <a:bodyPr wrap="square" rtlCol="0">
            <a:spAutoFit/>
          </a:bodyPr>
          <a:lstStyle/>
          <a:p>
            <a:r>
              <a:rPr kumimoji="1" lang="ja-JP" altLang="en-US" sz="2800" b="1" dirty="0">
                <a:latin typeface="BIZ UDP明朝 Medium" panose="02020500000000000000" pitchFamily="18" charset="-128"/>
                <a:ea typeface="BIZ UDP明朝 Medium" panose="02020500000000000000" pitchFamily="18" charset="-128"/>
              </a:rPr>
              <a:t>米国の</a:t>
            </a:r>
            <a:r>
              <a:rPr kumimoji="1" lang="ja-JP" altLang="en-US" sz="2800" b="1" dirty="0">
                <a:solidFill>
                  <a:srgbClr val="C00000"/>
                </a:solidFill>
                <a:latin typeface="BIZ UDP明朝 Medium" panose="02020500000000000000" pitchFamily="18" charset="-128"/>
                <a:ea typeface="BIZ UDP明朝 Medium" panose="02020500000000000000" pitchFamily="18" charset="-128"/>
              </a:rPr>
              <a:t>財政赤字</a:t>
            </a:r>
            <a:r>
              <a:rPr kumimoji="1" lang="ja-JP" altLang="en-US" sz="2800" b="1" dirty="0">
                <a:latin typeface="BIZ UDP明朝 Medium" panose="02020500000000000000" pitchFamily="18" charset="-128"/>
                <a:ea typeface="BIZ UDP明朝 Medium" panose="02020500000000000000" pitchFamily="18" charset="-128"/>
              </a:rPr>
              <a:t>の最大部分は、</a:t>
            </a:r>
            <a:r>
              <a:rPr kumimoji="1" lang="ja-JP" altLang="en-US" sz="2800" b="1" dirty="0">
                <a:highlight>
                  <a:srgbClr val="FFFF00"/>
                </a:highlight>
                <a:latin typeface="BIZ UDP明朝 Medium" panose="02020500000000000000" pitchFamily="18" charset="-128"/>
                <a:ea typeface="BIZ UDP明朝 Medium" panose="02020500000000000000" pitchFamily="18" charset="-128"/>
              </a:rPr>
              <a:t>米軍の前方展開コスト</a:t>
            </a:r>
            <a:r>
              <a:rPr kumimoji="1" lang="en-US" altLang="ja-JP" sz="2800" b="1" dirty="0">
                <a:highlight>
                  <a:srgbClr val="FFFF00"/>
                </a:highlight>
                <a:latin typeface="BIZ UDP明朝 Medium" panose="02020500000000000000" pitchFamily="18" charset="-128"/>
                <a:ea typeface="BIZ UDP明朝 Medium" panose="02020500000000000000" pitchFamily="18" charset="-128"/>
              </a:rPr>
              <a:t>1</a:t>
            </a:r>
            <a:r>
              <a:rPr kumimoji="1" lang="ja-JP" altLang="en-US" sz="2800" b="1" dirty="0">
                <a:highlight>
                  <a:srgbClr val="FFFF00"/>
                </a:highlight>
                <a:latin typeface="BIZ UDP明朝 Medium" panose="02020500000000000000" pitchFamily="18" charset="-128"/>
                <a:ea typeface="BIZ UDP明朝 Medium" panose="02020500000000000000" pitchFamily="18" charset="-128"/>
              </a:rPr>
              <a:t>兆</a:t>
            </a:r>
            <a:r>
              <a:rPr lang="ja-JP" altLang="en-US" sz="2800" b="1" dirty="0">
                <a:highlight>
                  <a:srgbClr val="FFFF00"/>
                </a:highlight>
                <a:latin typeface="BIZ UDP明朝 Medium" panose="02020500000000000000" pitchFamily="18" charset="-128"/>
                <a:ea typeface="BIZ UDP明朝 Medium" panose="02020500000000000000" pitchFamily="18" charset="-128"/>
              </a:rPr>
              <a:t>ドル</a:t>
            </a:r>
            <a:r>
              <a:rPr lang="ja-JP" altLang="en-US" sz="2800" b="1" dirty="0">
                <a:latin typeface="BIZ UDP明朝 Medium" panose="02020500000000000000" pitchFamily="18" charset="-128"/>
                <a:ea typeface="BIZ UDP明朝 Medium" panose="02020500000000000000" pitchFamily="18" charset="-128"/>
              </a:rPr>
              <a:t>がある。</a:t>
            </a:r>
            <a:endParaRPr lang="en-US" altLang="ja-JP" sz="28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6A401A0F-C86A-896A-AA65-F1F965092BBE}"/>
              </a:ext>
            </a:extLst>
          </p:cNvPr>
          <p:cNvSpPr txBox="1"/>
          <p:nvPr/>
        </p:nvSpPr>
        <p:spPr>
          <a:xfrm>
            <a:off x="774441" y="1895780"/>
            <a:ext cx="10870163" cy="523220"/>
          </a:xfrm>
          <a:prstGeom prst="rect">
            <a:avLst/>
          </a:prstGeom>
          <a:noFill/>
        </p:spPr>
        <p:txBody>
          <a:bodyPr wrap="square" rtlCol="0">
            <a:spAutoFit/>
          </a:bodyPr>
          <a:lstStyle/>
          <a:p>
            <a:r>
              <a:rPr lang="ja-JP" altLang="en-US" sz="2800" b="1" dirty="0">
                <a:latin typeface="BIZ UDP明朝 Medium" panose="02020500000000000000" pitchFamily="18" charset="-128"/>
                <a:ea typeface="BIZ UDP明朝 Medium" panose="02020500000000000000" pitchFamily="18" charset="-128"/>
              </a:rPr>
              <a:t>対ロシアの</a:t>
            </a:r>
            <a:r>
              <a:rPr lang="en-US" altLang="ja-JP" sz="2800" b="1" dirty="0">
                <a:latin typeface="BIZ UDP明朝 Medium" panose="02020500000000000000" pitchFamily="18" charset="-128"/>
                <a:ea typeface="BIZ UDP明朝 Medium" panose="02020500000000000000" pitchFamily="18" charset="-128"/>
              </a:rPr>
              <a:t>NATO</a:t>
            </a:r>
            <a:r>
              <a:rPr lang="ja-JP" altLang="en-US" sz="2800" b="1" dirty="0">
                <a:latin typeface="BIZ UDP明朝 Medium" panose="02020500000000000000" pitchFamily="18" charset="-128"/>
                <a:ea typeface="BIZ UDP明朝 Medium" panose="02020500000000000000" pitchFamily="18" charset="-128"/>
              </a:rPr>
              <a:t>防衛費の</a:t>
            </a:r>
            <a:r>
              <a:rPr lang="en-US" altLang="ja-JP" sz="2800" b="1" dirty="0">
                <a:latin typeface="BIZ UDP明朝 Medium" panose="02020500000000000000" pitchFamily="18" charset="-128"/>
                <a:ea typeface="BIZ UDP明朝 Medium" panose="02020500000000000000" pitchFamily="18" charset="-128"/>
              </a:rPr>
              <a:t>70</a:t>
            </a:r>
            <a:r>
              <a:rPr lang="ja-JP" altLang="en-US" sz="2800" b="1" dirty="0">
                <a:latin typeface="BIZ UDP明朝 Medium" panose="02020500000000000000" pitchFamily="18" charset="-128"/>
                <a:ea typeface="BIZ UDP明朝 Medium" panose="02020500000000000000" pitchFamily="18" charset="-128"/>
              </a:rPr>
              <a:t>％は、米国が負担している。</a:t>
            </a:r>
            <a:endParaRPr lang="en-US" altLang="ja-JP" sz="2800" b="1"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569BC5FF-185B-F936-E9DF-3ABAA37D3250}"/>
              </a:ext>
            </a:extLst>
          </p:cNvPr>
          <p:cNvSpPr txBox="1"/>
          <p:nvPr/>
        </p:nvSpPr>
        <p:spPr>
          <a:xfrm>
            <a:off x="774441" y="2777389"/>
            <a:ext cx="11224726" cy="1384995"/>
          </a:xfrm>
          <a:prstGeom prst="rect">
            <a:avLst/>
          </a:prstGeom>
          <a:noFill/>
        </p:spPr>
        <p:txBody>
          <a:bodyPr wrap="square" rtlCol="0">
            <a:spAutoFit/>
          </a:bodyPr>
          <a:lstStyle/>
          <a:p>
            <a:r>
              <a:rPr lang="ja-JP" altLang="en-US" sz="2800" b="1" dirty="0">
                <a:latin typeface="BIZ UDP明朝 Medium" panose="02020500000000000000" pitchFamily="18" charset="-128"/>
                <a:ea typeface="BIZ UDP明朝 Medium" panose="02020500000000000000" pitchFamily="18" charset="-128"/>
              </a:rPr>
              <a:t>米国は、</a:t>
            </a:r>
            <a:r>
              <a:rPr lang="en-US" altLang="ja-JP" sz="2800" b="1" dirty="0">
                <a:latin typeface="BIZ UDP明朝 Medium" panose="02020500000000000000" pitchFamily="18" charset="-128"/>
                <a:ea typeface="BIZ UDP明朝 Medium" panose="02020500000000000000" pitchFamily="18" charset="-128"/>
              </a:rPr>
              <a:t>NATO</a:t>
            </a:r>
            <a:r>
              <a:rPr lang="ja-JP" altLang="en-US" sz="2800" b="1" dirty="0">
                <a:latin typeface="BIZ UDP明朝 Medium" panose="02020500000000000000" pitchFamily="18" charset="-128"/>
                <a:ea typeface="BIZ UDP明朝 Medium" panose="02020500000000000000" pitchFamily="18" charset="-128"/>
              </a:rPr>
              <a:t>／</a:t>
            </a:r>
            <a:r>
              <a:rPr lang="en-US" altLang="ja-JP" sz="2800" b="1" dirty="0">
                <a:latin typeface="BIZ UDP明朝 Medium" panose="02020500000000000000" pitchFamily="18" charset="-128"/>
                <a:ea typeface="BIZ UDP明朝 Medium" panose="02020500000000000000" pitchFamily="18" charset="-128"/>
              </a:rPr>
              <a:t>EU</a:t>
            </a:r>
            <a:r>
              <a:rPr lang="ja-JP" altLang="en-US" sz="2800" b="1" dirty="0">
                <a:latin typeface="BIZ UDP明朝 Medium" panose="02020500000000000000" pitchFamily="18" charset="-128"/>
                <a:ea typeface="BIZ UDP明朝 Medium" panose="02020500000000000000" pitchFamily="18" charset="-128"/>
              </a:rPr>
              <a:t>に対し、国防費を</a:t>
            </a:r>
            <a:r>
              <a:rPr lang="en-US" altLang="ja-JP" sz="2800" b="1" dirty="0">
                <a:latin typeface="BIZ UDP明朝 Medium" panose="02020500000000000000" pitchFamily="18" charset="-128"/>
                <a:ea typeface="BIZ UDP明朝 Medium" panose="02020500000000000000" pitchFamily="18" charset="-128"/>
              </a:rPr>
              <a:t>GDP</a:t>
            </a:r>
            <a:r>
              <a:rPr lang="ja-JP" altLang="en-US" sz="2800" b="1" dirty="0">
                <a:latin typeface="BIZ UDP明朝 Medium" panose="02020500000000000000" pitchFamily="18" charset="-128"/>
                <a:ea typeface="BIZ UDP明朝 Medium" panose="02020500000000000000" pitchFamily="18" charset="-128"/>
              </a:rPr>
              <a:t>比</a:t>
            </a:r>
            <a:r>
              <a:rPr lang="en-US" altLang="ja-JP" sz="2800" b="1" dirty="0">
                <a:latin typeface="BIZ UDP明朝 Medium" panose="02020500000000000000" pitchFamily="18" charset="-128"/>
                <a:ea typeface="BIZ UDP明朝 Medium" panose="02020500000000000000" pitchFamily="18" charset="-128"/>
              </a:rPr>
              <a:t>5</a:t>
            </a:r>
            <a:r>
              <a:rPr lang="ja-JP" altLang="en-US" sz="2800" b="1" dirty="0">
                <a:latin typeface="BIZ UDP明朝 Medium" panose="02020500000000000000" pitchFamily="18" charset="-128"/>
                <a:ea typeface="BIZ UDP明朝 Medium" panose="02020500000000000000" pitchFamily="18" charset="-128"/>
              </a:rPr>
              <a:t>％に増加することを要求。</a:t>
            </a:r>
            <a:endParaRPr lang="en-US" altLang="ja-JP" sz="2800" b="1" dirty="0">
              <a:latin typeface="BIZ UDP明朝 Medium" panose="02020500000000000000" pitchFamily="18" charset="-128"/>
              <a:ea typeface="BIZ UDP明朝 Medium" panose="02020500000000000000" pitchFamily="18" charset="-128"/>
            </a:endParaRPr>
          </a:p>
          <a:p>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highlight>
                  <a:srgbClr val="FFFF00"/>
                </a:highlight>
                <a:latin typeface="BIZ UDP明朝 Medium" panose="02020500000000000000" pitchFamily="18" charset="-128"/>
                <a:ea typeface="BIZ UDP明朝 Medium" panose="02020500000000000000" pitchFamily="18" charset="-128"/>
              </a:rPr>
              <a:t>日本に対しては、防衛費を</a:t>
            </a:r>
            <a:r>
              <a:rPr lang="en-US" altLang="ja-JP" sz="2800" b="1" dirty="0">
                <a:solidFill>
                  <a:srgbClr val="C00000"/>
                </a:solidFill>
                <a:highlight>
                  <a:srgbClr val="FFFF00"/>
                </a:highlight>
                <a:latin typeface="BIZ UDP明朝 Medium" panose="02020500000000000000" pitchFamily="18" charset="-128"/>
                <a:ea typeface="BIZ UDP明朝 Medium" panose="02020500000000000000" pitchFamily="18" charset="-128"/>
              </a:rPr>
              <a:t>GDP</a:t>
            </a:r>
            <a:r>
              <a:rPr lang="ja-JP" altLang="en-US" sz="2800" b="1" dirty="0">
                <a:solidFill>
                  <a:srgbClr val="C00000"/>
                </a:solidFill>
                <a:highlight>
                  <a:srgbClr val="FFFF00"/>
                </a:highlight>
                <a:latin typeface="BIZ UDP明朝 Medium" panose="02020500000000000000" pitchFamily="18" charset="-128"/>
                <a:ea typeface="BIZ UDP明朝 Medium" panose="02020500000000000000" pitchFamily="18" charset="-128"/>
              </a:rPr>
              <a:t>比</a:t>
            </a:r>
            <a:r>
              <a:rPr lang="en-US" altLang="ja-JP" sz="2800" b="1" dirty="0">
                <a:solidFill>
                  <a:srgbClr val="C00000"/>
                </a:solidFill>
                <a:highlight>
                  <a:srgbClr val="FFFF00"/>
                </a:highlight>
                <a:latin typeface="BIZ UDP明朝 Medium" panose="02020500000000000000" pitchFamily="18" charset="-128"/>
                <a:ea typeface="BIZ UDP明朝 Medium" panose="02020500000000000000" pitchFamily="18" charset="-128"/>
              </a:rPr>
              <a:t>3.5</a:t>
            </a:r>
            <a:r>
              <a:rPr lang="ja-JP" altLang="en-US" sz="2800" b="1" dirty="0">
                <a:solidFill>
                  <a:srgbClr val="C00000"/>
                </a:solidFill>
                <a:highlight>
                  <a:srgbClr val="FFFF00"/>
                </a:highlight>
                <a:latin typeface="BIZ UDP明朝 Medium" panose="02020500000000000000" pitchFamily="18" charset="-128"/>
                <a:ea typeface="BIZ UDP明朝 Medium" panose="02020500000000000000" pitchFamily="18" charset="-128"/>
              </a:rPr>
              <a:t>％</a:t>
            </a:r>
            <a:r>
              <a:rPr lang="ja-JP" altLang="en-US" sz="2800" b="1" dirty="0">
                <a:highlight>
                  <a:srgbClr val="FFFF00"/>
                </a:highlight>
                <a:latin typeface="BIZ UDP明朝 Medium" panose="02020500000000000000" pitchFamily="18" charset="-128"/>
                <a:ea typeface="BIZ UDP明朝 Medium" panose="02020500000000000000" pitchFamily="18" charset="-128"/>
              </a:rPr>
              <a:t>に増加することを要求（？）。</a:t>
            </a:r>
            <a:endParaRPr lang="en-US" altLang="ja-JP" sz="2800" b="1" dirty="0">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19812B2B-D438-BDD4-0F26-373D7779A130}"/>
              </a:ext>
            </a:extLst>
          </p:cNvPr>
          <p:cNvSpPr txBox="1"/>
          <p:nvPr/>
        </p:nvSpPr>
        <p:spPr>
          <a:xfrm>
            <a:off x="774441" y="4459333"/>
            <a:ext cx="11224726" cy="2246769"/>
          </a:xfrm>
          <a:prstGeom prst="rect">
            <a:avLst/>
          </a:prstGeom>
          <a:noFill/>
        </p:spPr>
        <p:txBody>
          <a:bodyPr wrap="square" rtlCol="0">
            <a:spAutoFit/>
          </a:bodyPr>
          <a:lstStyle/>
          <a:p>
            <a:r>
              <a:rPr lang="en-US" altLang="ja-JP" sz="2800" b="1" dirty="0">
                <a:highlight>
                  <a:srgbClr val="FFFF00"/>
                </a:highlight>
                <a:latin typeface="BIZ UDP明朝 Medium" panose="02020500000000000000" pitchFamily="18" charset="-128"/>
                <a:ea typeface="BIZ UDP明朝 Medium" panose="02020500000000000000" pitchFamily="18" charset="-128"/>
              </a:rPr>
              <a:t>GDP</a:t>
            </a:r>
            <a:r>
              <a:rPr lang="ja-JP" altLang="en-US" sz="2800" b="1" dirty="0">
                <a:highlight>
                  <a:srgbClr val="FFFF00"/>
                </a:highlight>
                <a:latin typeface="BIZ UDP明朝 Medium" panose="02020500000000000000" pitchFamily="18" charset="-128"/>
                <a:ea typeface="BIZ UDP明朝 Medium" panose="02020500000000000000" pitchFamily="18" charset="-128"/>
              </a:rPr>
              <a:t>比</a:t>
            </a:r>
            <a:r>
              <a:rPr lang="en-US" altLang="ja-JP" sz="2800" b="1" dirty="0">
                <a:highlight>
                  <a:srgbClr val="FFFF00"/>
                </a:highlight>
                <a:latin typeface="BIZ UDP明朝 Medium" panose="02020500000000000000" pitchFamily="18" charset="-128"/>
                <a:ea typeface="BIZ UDP明朝 Medium" panose="02020500000000000000" pitchFamily="18" charset="-128"/>
              </a:rPr>
              <a:t>3.5</a:t>
            </a:r>
            <a:r>
              <a:rPr lang="ja-JP" altLang="en-US" sz="2800" b="1" dirty="0">
                <a:highlight>
                  <a:srgbClr val="FFFF00"/>
                </a:highlight>
                <a:latin typeface="BIZ UDP明朝 Medium" panose="02020500000000000000" pitchFamily="18" charset="-128"/>
                <a:ea typeface="BIZ UDP明朝 Medium" panose="02020500000000000000" pitchFamily="18" charset="-128"/>
              </a:rPr>
              <a:t>％は、約</a:t>
            </a:r>
            <a:r>
              <a:rPr lang="en-US" altLang="ja-JP" sz="2800" b="1" dirty="0">
                <a:highlight>
                  <a:srgbClr val="FFFF00"/>
                </a:highlight>
                <a:latin typeface="BIZ UDP明朝 Medium" panose="02020500000000000000" pitchFamily="18" charset="-128"/>
                <a:ea typeface="BIZ UDP明朝 Medium" panose="02020500000000000000" pitchFamily="18" charset="-128"/>
              </a:rPr>
              <a:t>21</a:t>
            </a:r>
            <a:r>
              <a:rPr lang="ja-JP" altLang="en-US" sz="2800" b="1" dirty="0">
                <a:highlight>
                  <a:srgbClr val="FFFF00"/>
                </a:highlight>
                <a:latin typeface="BIZ UDP明朝 Medium" panose="02020500000000000000" pitchFamily="18" charset="-128"/>
                <a:ea typeface="BIZ UDP明朝 Medium" panose="02020500000000000000" pitchFamily="18" charset="-128"/>
              </a:rPr>
              <a:t>兆円規模</a:t>
            </a:r>
            <a:r>
              <a:rPr lang="ja-JP" altLang="en-US" sz="2800" b="1" dirty="0">
                <a:latin typeface="BIZ UDP明朝 Medium" panose="02020500000000000000" pitchFamily="18" charset="-128"/>
                <a:ea typeface="BIZ UDP明朝 Medium" panose="02020500000000000000" pitchFamily="18" charset="-128"/>
              </a:rPr>
              <a:t>。</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日本の経済的な強みは、貿易による経常収支の黒字にある。</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防衛費の増額は、この経済基盤を大きく毀損することとなる。</a:t>
            </a:r>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国債発行が増加するので、財政破綻リスクを回避するためにも、増税となるだろう。</a:t>
            </a:r>
            <a:endParaRPr lang="en-US" altLang="ja-JP" sz="28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652264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F72D7-8DBB-EE5D-49DA-755883AD8531}"/>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9232A82-72F4-ABB0-C43F-4CE1AAD259AC}"/>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米下院に提出された </a:t>
            </a:r>
            <a:r>
              <a:rPr lang="en-US" altLang="ja-JP" sz="4000" b="1" dirty="0">
                <a:highlight>
                  <a:srgbClr val="FFFF00"/>
                </a:highlight>
                <a:latin typeface="BIZ UDP明朝 Medium" panose="02020500000000000000" pitchFamily="18" charset="-128"/>
                <a:ea typeface="BIZ UDP明朝 Medium" panose="02020500000000000000" pitchFamily="18" charset="-128"/>
              </a:rPr>
              <a:t>H.R.6508</a:t>
            </a:r>
            <a:r>
              <a:rPr lang="en-US" altLang="ja-JP" sz="4000" b="1" dirty="0">
                <a:latin typeface="BIZ UDP明朝 Medium" panose="02020500000000000000" pitchFamily="18" charset="-128"/>
                <a:ea typeface="BIZ UDP明朝 Medium" panose="02020500000000000000" pitchFamily="18" charset="-128"/>
              </a:rPr>
              <a:t>-NATO Act</a:t>
            </a:r>
          </a:p>
        </p:txBody>
      </p:sp>
      <p:pic>
        <p:nvPicPr>
          <p:cNvPr id="8" name="図 7">
            <a:extLst>
              <a:ext uri="{FF2B5EF4-FFF2-40B4-BE49-F238E27FC236}">
                <a16:creationId xmlns:a16="http://schemas.microsoft.com/office/drawing/2014/main" id="{BBE9ABF6-FE19-81AC-E18B-D2980DEDBA3B}"/>
              </a:ext>
            </a:extLst>
          </p:cNvPr>
          <p:cNvPicPr>
            <a:picLocks noChangeAspect="1"/>
          </p:cNvPicPr>
          <p:nvPr/>
        </p:nvPicPr>
        <p:blipFill>
          <a:blip r:embed="rId3"/>
          <a:stretch>
            <a:fillRect/>
          </a:stretch>
        </p:blipFill>
        <p:spPr>
          <a:xfrm>
            <a:off x="7541512" y="707004"/>
            <a:ext cx="4570740" cy="6150995"/>
          </a:xfrm>
          <a:prstGeom prst="rect">
            <a:avLst/>
          </a:prstGeom>
        </p:spPr>
      </p:pic>
      <p:pic>
        <p:nvPicPr>
          <p:cNvPr id="10" name="図 9">
            <a:extLst>
              <a:ext uri="{FF2B5EF4-FFF2-40B4-BE49-F238E27FC236}">
                <a16:creationId xmlns:a16="http://schemas.microsoft.com/office/drawing/2014/main" id="{25F4D208-E03F-519F-D63B-ABF244532043}"/>
              </a:ext>
            </a:extLst>
          </p:cNvPr>
          <p:cNvPicPr>
            <a:picLocks noChangeAspect="1"/>
          </p:cNvPicPr>
          <p:nvPr/>
        </p:nvPicPr>
        <p:blipFill>
          <a:blip r:embed="rId4"/>
          <a:stretch>
            <a:fillRect/>
          </a:stretch>
        </p:blipFill>
        <p:spPr>
          <a:xfrm>
            <a:off x="139085" y="746057"/>
            <a:ext cx="4650489" cy="5998788"/>
          </a:xfrm>
          <a:prstGeom prst="rect">
            <a:avLst/>
          </a:prstGeom>
          <a:ln>
            <a:solidFill>
              <a:srgbClr val="C00000"/>
            </a:solidFill>
          </a:ln>
        </p:spPr>
      </p:pic>
    </p:spTree>
    <p:extLst>
      <p:ext uri="{BB962C8B-B14F-4D97-AF65-F5344CB8AC3E}">
        <p14:creationId xmlns:p14="http://schemas.microsoft.com/office/powerpoint/2010/main" val="1449523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6798B-0362-AB60-3FA8-18F2109635D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CAF01D9-CBA9-FDBF-1A44-4A81DF4EBF0B}"/>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米上院に提出された </a:t>
            </a:r>
            <a:r>
              <a:rPr lang="en-US" altLang="ja-JP" sz="4000" b="1" dirty="0">
                <a:highlight>
                  <a:srgbClr val="FFFF00"/>
                </a:highlight>
                <a:latin typeface="BIZ UDP明朝 Medium" panose="02020500000000000000" pitchFamily="18" charset="-128"/>
                <a:ea typeface="BIZ UDP明朝 Medium" panose="02020500000000000000" pitchFamily="18" charset="-128"/>
              </a:rPr>
              <a:t>S.2174</a:t>
            </a:r>
            <a:r>
              <a:rPr lang="en-US" altLang="ja-JP" sz="4000" b="1" dirty="0">
                <a:latin typeface="BIZ UDP明朝 Medium" panose="02020500000000000000" pitchFamily="18" charset="-128"/>
                <a:ea typeface="BIZ UDP明朝 Medium" panose="02020500000000000000" pitchFamily="18" charset="-128"/>
              </a:rPr>
              <a:t>‐NATO Act</a:t>
            </a:r>
          </a:p>
        </p:txBody>
      </p:sp>
      <p:pic>
        <p:nvPicPr>
          <p:cNvPr id="6" name="図 5">
            <a:extLst>
              <a:ext uri="{FF2B5EF4-FFF2-40B4-BE49-F238E27FC236}">
                <a16:creationId xmlns:a16="http://schemas.microsoft.com/office/drawing/2014/main" id="{3C7CDD85-1D17-AC04-16FF-516B694EE9AD}"/>
              </a:ext>
            </a:extLst>
          </p:cNvPr>
          <p:cNvPicPr>
            <a:picLocks noChangeAspect="1"/>
          </p:cNvPicPr>
          <p:nvPr/>
        </p:nvPicPr>
        <p:blipFill>
          <a:blip r:embed="rId3"/>
          <a:stretch>
            <a:fillRect/>
          </a:stretch>
        </p:blipFill>
        <p:spPr>
          <a:xfrm>
            <a:off x="178374" y="707005"/>
            <a:ext cx="6471269" cy="6150114"/>
          </a:xfrm>
          <a:prstGeom prst="rect">
            <a:avLst/>
          </a:prstGeom>
        </p:spPr>
      </p:pic>
      <p:sp>
        <p:nvSpPr>
          <p:cNvPr id="9" name="テキスト ボックス 8">
            <a:extLst>
              <a:ext uri="{FF2B5EF4-FFF2-40B4-BE49-F238E27FC236}">
                <a16:creationId xmlns:a16="http://schemas.microsoft.com/office/drawing/2014/main" id="{909DF7F7-E6CA-0B49-65C1-D0CC10B98566}"/>
              </a:ext>
            </a:extLst>
          </p:cNvPr>
          <p:cNvSpPr txBox="1"/>
          <p:nvPr/>
        </p:nvSpPr>
        <p:spPr>
          <a:xfrm>
            <a:off x="6096000" y="6596390"/>
            <a:ext cx="5451049" cy="261610"/>
          </a:xfrm>
          <a:prstGeom prst="rect">
            <a:avLst/>
          </a:prstGeom>
          <a:noFill/>
        </p:spPr>
        <p:txBody>
          <a:bodyPr wrap="square">
            <a:spAutoFit/>
          </a:bodyPr>
          <a:lstStyle/>
          <a:p>
            <a:pPr algn="ctr"/>
            <a:r>
              <a:rPr lang="en-US" altLang="ja-JP" sz="1050" b="1" dirty="0">
                <a:solidFill>
                  <a:srgbClr val="C00000"/>
                </a:solidFill>
                <a:latin typeface="BIZ UDP明朝 Medium" panose="02020500000000000000" pitchFamily="18" charset="-128"/>
                <a:ea typeface="BIZ UDP明朝 Medium" panose="02020500000000000000" pitchFamily="18" charset="-128"/>
              </a:rPr>
              <a:t>https://www.congress.gov/bill/119th-congress/senate-bill/2174/text</a:t>
            </a:r>
            <a:endParaRPr lang="ja-JP" altLang="en-US" sz="1050" b="1" dirty="0">
              <a:solidFill>
                <a:srgbClr val="C00000"/>
              </a:solidFill>
              <a:latin typeface="BIZ UDP明朝 Medium" panose="02020500000000000000" pitchFamily="18" charset="-128"/>
              <a:ea typeface="BIZ UDP明朝 Medium" panose="02020500000000000000" pitchFamily="18" charset="-128"/>
            </a:endParaRPr>
          </a:p>
        </p:txBody>
      </p:sp>
      <p:pic>
        <p:nvPicPr>
          <p:cNvPr id="12" name="図 11">
            <a:extLst>
              <a:ext uri="{FF2B5EF4-FFF2-40B4-BE49-F238E27FC236}">
                <a16:creationId xmlns:a16="http://schemas.microsoft.com/office/drawing/2014/main" id="{802E68FF-F4D6-994E-9C62-4E09A32BDFCD}"/>
              </a:ext>
            </a:extLst>
          </p:cNvPr>
          <p:cNvPicPr>
            <a:picLocks noChangeAspect="1"/>
          </p:cNvPicPr>
          <p:nvPr/>
        </p:nvPicPr>
        <p:blipFill>
          <a:blip r:embed="rId4"/>
          <a:stretch>
            <a:fillRect/>
          </a:stretch>
        </p:blipFill>
        <p:spPr>
          <a:xfrm>
            <a:off x="5816942" y="5727547"/>
            <a:ext cx="846896" cy="846896"/>
          </a:xfrm>
          <a:prstGeom prst="rect">
            <a:avLst/>
          </a:prstGeom>
        </p:spPr>
      </p:pic>
      <p:sp>
        <p:nvSpPr>
          <p:cNvPr id="14" name="テキスト ボックス 13">
            <a:extLst>
              <a:ext uri="{FF2B5EF4-FFF2-40B4-BE49-F238E27FC236}">
                <a16:creationId xmlns:a16="http://schemas.microsoft.com/office/drawing/2014/main" id="{98760A94-5717-F3B5-2B1F-73F1D3CB8E07}"/>
              </a:ext>
            </a:extLst>
          </p:cNvPr>
          <p:cNvSpPr txBox="1"/>
          <p:nvPr/>
        </p:nvSpPr>
        <p:spPr>
          <a:xfrm>
            <a:off x="6678032" y="784734"/>
            <a:ext cx="5528163" cy="5940088"/>
          </a:xfrm>
          <a:prstGeom prst="rect">
            <a:avLst/>
          </a:prstGeom>
          <a:noFill/>
        </p:spPr>
        <p:txBody>
          <a:bodyPr wrap="square">
            <a:spAutoFit/>
          </a:bodyPr>
          <a:lstStyle/>
          <a:p>
            <a:r>
              <a:rPr lang="en-US" altLang="ja-JP" sz="1000" b="1" dirty="0">
                <a:latin typeface="BIZ UDP明朝 Medium" panose="02020500000000000000" pitchFamily="18" charset="-128"/>
                <a:ea typeface="BIZ UDP明朝 Medium" panose="02020500000000000000" pitchFamily="18" charset="-128"/>
              </a:rPr>
              <a:t>SECTION 1. Short title.</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This Act may be cited as the “Not A Trusted Organization Act” or the “NATO Act”.</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SEC. 2. Findings.</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Congress makes the following findings:</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(1) The North Atlantic Treaty (also known as the “Washington Treaty”) was signed on April 4, 1949, in Washington, DC, and created the North Atlantic Treaty Organization (NATO).</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(2) NATO was intended to counterbalance the political and military power of the Soviet Union in Eastern Europe and was originally composed of 12 member states representing Western Europe and its transatlantic partners.</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(3) The preamble to the Washington Treaty affirms that the Parties will “unite their efforts for collective defense”. Similarly, Article 3 of the Washington Treaty provides that each Party will “maintain and develop their individual and collective capacity to resist armed attack”.</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(4) The Warsaw Pact served as the collective defense bloc of the Soviet Union and collapsed in 1991, followed by the collapse of the Soviet Union itself by the end of that year.</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(5) Shortly before the collapse of the Soviet Union, United States Secretary of State James Baker made assurances to Soviet Union leader Mikhail Gorbachev that NATO would not expand eastward.</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(6) The dissolution of both the Warsaw Pact and the Soviet Union fundamentally altered the security environment in Europe and rendered NATO’s founding collective defense mission irrelevant.</a:t>
            </a:r>
          </a:p>
          <a:p>
            <a:endParaRPr lang="en-US" altLang="ja-JP" sz="1000" b="1" dirty="0">
              <a:latin typeface="BIZ UDP明朝 Medium" panose="02020500000000000000" pitchFamily="18" charset="-128"/>
              <a:ea typeface="BIZ UDP明朝 Medium" panose="02020500000000000000" pitchFamily="18" charset="-128"/>
            </a:endParaRPr>
          </a:p>
          <a:p>
            <a:r>
              <a:rPr lang="en-US" altLang="ja-JP" sz="1000" b="1" dirty="0">
                <a:latin typeface="BIZ UDP明朝 Medium" panose="02020500000000000000" pitchFamily="18" charset="-128"/>
                <a:ea typeface="BIZ UDP明朝 Medium" panose="02020500000000000000" pitchFamily="18" charset="-128"/>
              </a:rPr>
              <a:t>(7) Despite its waning relevance and prior assurances to the contrary, NATO began a profound eastward expansion in 1999, which, as of 2025, culminated in a land border with the Russian Federation that exceeds 1,500 miles and encircles the Baltic Sea.</a:t>
            </a:r>
          </a:p>
        </p:txBody>
      </p:sp>
    </p:spTree>
    <p:extLst>
      <p:ext uri="{BB962C8B-B14F-4D97-AF65-F5344CB8AC3E}">
        <p14:creationId xmlns:p14="http://schemas.microsoft.com/office/powerpoint/2010/main" val="2922393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BCC5DB5-0384-2672-168D-EBB4E0D4F596}"/>
              </a:ext>
            </a:extLst>
          </p:cNvPr>
          <p:cNvSpPr txBox="1"/>
          <p:nvPr/>
        </p:nvSpPr>
        <p:spPr>
          <a:xfrm>
            <a:off x="547852" y="524483"/>
            <a:ext cx="11096296" cy="5809033"/>
          </a:xfrm>
          <a:prstGeom prst="rect">
            <a:avLst/>
          </a:prstGeom>
          <a:noFill/>
          <a:ln w="28575">
            <a:solidFill>
              <a:schemeClr val="accent2"/>
            </a:solidFill>
          </a:ln>
        </p:spPr>
        <p:txBody>
          <a:bodyPr vert="horz" wrap="square" lIns="108847" tIns="54423" rIns="108847" bIns="54423" anchorCtr="0" compatLnSpc="0">
            <a:spAutoFit/>
          </a:bodyPr>
          <a:lstStyle/>
          <a:p>
            <a:pPr algn="ctr" hangingPunct="0">
              <a:spcBef>
                <a:spcPts val="1440"/>
              </a:spcBef>
              <a:spcAft>
                <a:spcPts val="1200"/>
              </a:spcAft>
            </a:pPr>
            <a:r>
              <a:rPr lang="ja-JP" altLang="en-US" sz="2419" b="1" dirty="0">
                <a:latin typeface="BIZ UDP明朝 Medium" panose="02020500000000000000" pitchFamily="18" charset="-128"/>
                <a:ea typeface="BIZ UDP明朝 Medium" panose="02020500000000000000" pitchFamily="18" charset="-128"/>
                <a:cs typeface="Noto Sans Devanagari" pitchFamily="2"/>
              </a:rPr>
              <a:t>米国、</a:t>
            </a:r>
            <a:r>
              <a:rPr lang="en-US" altLang="ja-JP" sz="2419" b="1" dirty="0">
                <a:latin typeface="BIZ UDP明朝 Medium" panose="02020500000000000000" pitchFamily="18" charset="-128"/>
                <a:ea typeface="BIZ UDP明朝 Medium" panose="02020500000000000000" pitchFamily="18" charset="-128"/>
                <a:cs typeface="Noto Sans Devanagari" pitchFamily="2"/>
              </a:rPr>
              <a:t>NATO</a:t>
            </a:r>
            <a:r>
              <a:rPr lang="ja-JP" altLang="en-US" sz="2419" b="1" dirty="0">
                <a:latin typeface="BIZ UDP明朝 Medium" panose="02020500000000000000" pitchFamily="18" charset="-128"/>
                <a:ea typeface="BIZ UDP明朝 Medium" panose="02020500000000000000" pitchFamily="18" charset="-128"/>
                <a:cs typeface="Noto Sans Devanagari" pitchFamily="2"/>
              </a:rPr>
              <a:t>同盟国に</a:t>
            </a:r>
            <a:r>
              <a:rPr lang="en-US" sz="2419" b="1" dirty="0">
                <a:latin typeface="BIZ UDP明朝 Medium" panose="02020500000000000000" pitchFamily="18" charset="-128"/>
                <a:ea typeface="BIZ UDP明朝 Medium" panose="02020500000000000000" pitchFamily="18" charset="-128"/>
                <a:cs typeface="Noto Sans Devanagari" pitchFamily="2"/>
              </a:rPr>
              <a:t>2027</a:t>
            </a:r>
            <a:r>
              <a:rPr lang="ja-JP" altLang="en-US" sz="2419" b="1" dirty="0">
                <a:latin typeface="BIZ UDP明朝 Medium" panose="02020500000000000000" pitchFamily="18" charset="-128"/>
                <a:ea typeface="BIZ UDP明朝 Medium" panose="02020500000000000000" pitchFamily="18" charset="-128"/>
                <a:cs typeface="Noto Sans Devanagari" pitchFamily="2"/>
              </a:rPr>
              <a:t>年までに</a:t>
            </a:r>
            <a:r>
              <a:rPr lang="en-US" sz="2419" b="1" dirty="0">
                <a:latin typeface="BIZ UDP明朝 Medium" panose="02020500000000000000" pitchFamily="18" charset="-128"/>
                <a:ea typeface="BIZ UDP明朝 Medium" panose="02020500000000000000" pitchFamily="18" charset="-128"/>
                <a:cs typeface="Noto Sans Devanagari" pitchFamily="2"/>
              </a:rPr>
              <a:t>NATO</a:t>
            </a:r>
            <a:r>
              <a:rPr lang="ja-JP" altLang="en-US" sz="2419" b="1" dirty="0">
                <a:latin typeface="BIZ UDP明朝 Medium" panose="02020500000000000000" pitchFamily="18" charset="-128"/>
                <a:ea typeface="BIZ UDP明朝 Medium" panose="02020500000000000000" pitchFamily="18" charset="-128"/>
                <a:cs typeface="Noto Sans Devanagari" pitchFamily="2"/>
              </a:rPr>
              <a:t>の任務を引き継ぐよう圧力をかける</a:t>
            </a:r>
          </a:p>
          <a:p>
            <a:pPr hangingPunct="0">
              <a:spcBef>
                <a:spcPts val="1440"/>
              </a:spcBef>
              <a:spcAft>
                <a:spcPts val="1200"/>
              </a:spcAft>
            </a:pPr>
            <a:r>
              <a:rPr lang="ja-JP" altLang="en-US" sz="1209" b="1" dirty="0">
                <a:latin typeface="BIZ UDP明朝 Medium" panose="02020500000000000000" pitchFamily="18" charset="-128"/>
                <a:ea typeface="BIZ UDP明朝 Medium" panose="02020500000000000000" pitchFamily="18" charset="-128"/>
                <a:cs typeface="Noto Sans Devanagari" pitchFamily="2"/>
              </a:rPr>
              <a:t>イラン プレス </a:t>
            </a:r>
            <a:r>
              <a:rPr lang="en-US" sz="1209" b="1" dirty="0">
                <a:latin typeface="BIZ UDP明朝 Medium" panose="02020500000000000000" pitchFamily="18" charset="-128"/>
                <a:ea typeface="BIZ UDP明朝 Medium" panose="02020500000000000000" pitchFamily="18" charset="-128"/>
                <a:cs typeface="Noto Sans Devanagari" pitchFamily="2"/>
              </a:rPr>
              <a:t>TV</a:t>
            </a:r>
            <a:br>
              <a:rPr lang="en-US" sz="1209" b="1" dirty="0">
                <a:latin typeface="BIZ UDP明朝 Medium" panose="02020500000000000000" pitchFamily="18" charset="-128"/>
                <a:ea typeface="BIZ UDP明朝 Medium" panose="02020500000000000000" pitchFamily="18" charset="-128"/>
                <a:cs typeface="Noto Sans Devanagari" pitchFamily="2"/>
              </a:rPr>
            </a:br>
            <a:r>
              <a:rPr lang="en-US" sz="1209" b="1" dirty="0">
                <a:latin typeface="BIZ UDP明朝 Medium" panose="02020500000000000000" pitchFamily="18" charset="-128"/>
                <a:ea typeface="BIZ UDP明朝 Medium" panose="02020500000000000000" pitchFamily="18" charset="-128"/>
                <a:cs typeface="Noto Sans Devanagari" pitchFamily="2"/>
              </a:rPr>
              <a:t>2025</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a:t>
            </a:r>
            <a:r>
              <a:rPr lang="en-US" sz="1209" b="1" dirty="0">
                <a:latin typeface="BIZ UDP明朝 Medium" panose="02020500000000000000" pitchFamily="18" charset="-128"/>
                <a:ea typeface="BIZ UDP明朝 Medium" panose="02020500000000000000" pitchFamily="18" charset="-128"/>
                <a:cs typeface="Noto Sans Devanagari" pitchFamily="2"/>
              </a:rPr>
              <a:t>12</a:t>
            </a:r>
            <a:r>
              <a:rPr lang="ja-JP" altLang="en-US" sz="1209" b="1" dirty="0">
                <a:latin typeface="BIZ UDP明朝 Medium" panose="02020500000000000000" pitchFamily="18" charset="-128"/>
                <a:ea typeface="BIZ UDP明朝 Medium" panose="02020500000000000000" pitchFamily="18" charset="-128"/>
                <a:cs typeface="Noto Sans Devanagari" pitchFamily="2"/>
              </a:rPr>
              <a:t>月</a:t>
            </a:r>
            <a:r>
              <a:rPr lang="en-US" sz="1209" b="1" dirty="0">
                <a:latin typeface="BIZ UDP明朝 Medium" panose="02020500000000000000" pitchFamily="18" charset="-128"/>
                <a:ea typeface="BIZ UDP明朝 Medium" panose="02020500000000000000" pitchFamily="18" charset="-128"/>
                <a:cs typeface="Noto Sans Devanagari" pitchFamily="2"/>
              </a:rPr>
              <a:t>6</a:t>
            </a:r>
            <a:r>
              <a:rPr lang="ja-JP" altLang="en-US" sz="1209" b="1" dirty="0">
                <a:latin typeface="BIZ UDP明朝 Medium" panose="02020500000000000000" pitchFamily="18" charset="-128"/>
                <a:ea typeface="BIZ UDP明朝 Medium" panose="02020500000000000000" pitchFamily="18" charset="-128"/>
                <a:cs typeface="Noto Sans Devanagari" pitchFamily="2"/>
              </a:rPr>
              <a:t>日土曜日午前</a:t>
            </a:r>
            <a:r>
              <a:rPr lang="en-US" sz="1209" b="1" dirty="0">
                <a:latin typeface="BIZ UDP明朝 Medium" panose="02020500000000000000" pitchFamily="18" charset="-128"/>
                <a:ea typeface="BIZ UDP明朝 Medium" panose="02020500000000000000" pitchFamily="18" charset="-128"/>
                <a:cs typeface="Noto Sans Devanagari" pitchFamily="2"/>
              </a:rPr>
              <a:t>10</a:t>
            </a:r>
            <a:r>
              <a:rPr lang="ja-JP" altLang="en-US" sz="1209" b="1" dirty="0">
                <a:latin typeface="BIZ UDP明朝 Medium" panose="02020500000000000000" pitchFamily="18" charset="-128"/>
                <a:ea typeface="BIZ UDP明朝 Medium" panose="02020500000000000000" pitchFamily="18" charset="-128"/>
                <a:cs typeface="Noto Sans Devanagari" pitchFamily="2"/>
              </a:rPr>
              <a:t>時</a:t>
            </a:r>
            <a:r>
              <a:rPr lang="en-US" sz="1209" b="1" dirty="0">
                <a:latin typeface="BIZ UDP明朝 Medium" panose="02020500000000000000" pitchFamily="18" charset="-128"/>
                <a:ea typeface="BIZ UDP明朝 Medium" panose="02020500000000000000" pitchFamily="18" charset="-128"/>
                <a:cs typeface="Noto Sans Devanagari" pitchFamily="2"/>
              </a:rPr>
              <a:t>25</a:t>
            </a:r>
            <a:r>
              <a:rPr lang="ja-JP" altLang="en-US" sz="1209" b="1" dirty="0">
                <a:latin typeface="BIZ UDP明朝 Medium" panose="02020500000000000000" pitchFamily="18" charset="-128"/>
                <a:ea typeface="BIZ UDP明朝 Medium" panose="02020500000000000000" pitchFamily="18" charset="-128"/>
                <a:cs typeface="Noto Sans Devanagari" pitchFamily="2"/>
              </a:rPr>
              <a:t>分</a:t>
            </a:r>
          </a:p>
          <a:p>
            <a:pPr hangingPunct="0">
              <a:spcBef>
                <a:spcPts val="1440"/>
              </a:spcBef>
              <a:spcAft>
                <a:spcPts val="1200"/>
              </a:spcAft>
            </a:pPr>
            <a:r>
              <a:rPr lang="ja-JP" altLang="en-US" sz="1209" b="1" dirty="0">
                <a:latin typeface="BIZ UDP明朝 Medium" panose="02020500000000000000" pitchFamily="18" charset="-128"/>
                <a:ea typeface="BIZ UDP明朝 Medium" panose="02020500000000000000" pitchFamily="18" charset="-128"/>
                <a:cs typeface="Noto Sans Devanagari" pitchFamily="2"/>
              </a:rPr>
              <a:t>伝えられるところによると、米国は</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の欧州加盟国が情報収集やミサイル生産を含む</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の防衛能力に対してより大きな責任を負う期限を</a:t>
            </a:r>
            <a:r>
              <a:rPr lang="en-US" sz="1209" b="1" dirty="0">
                <a:latin typeface="BIZ UDP明朝 Medium" panose="02020500000000000000" pitchFamily="18" charset="-128"/>
                <a:ea typeface="BIZ UDP明朝 Medium" panose="02020500000000000000" pitchFamily="18" charset="-128"/>
                <a:cs typeface="Noto Sans Devanagari" pitchFamily="2"/>
              </a:rPr>
              <a:t>2027</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年に設定したという。ロイター通信は金曜日、この問題に詳しい匿名の情報筋の話として、国防総省当局者らは今週、欧州数カ国の代表団に対し、</a:t>
            </a:r>
            <a:r>
              <a:rPr lang="en-US" sz="1209" b="1" dirty="0">
                <a:latin typeface="BIZ UDP明朝 Medium" panose="02020500000000000000" pitchFamily="18" charset="-128"/>
                <a:ea typeface="BIZ UDP明朝 Medium" panose="02020500000000000000" pitchFamily="18" charset="-128"/>
                <a:cs typeface="Noto Sans Devanagari" pitchFamily="2"/>
              </a:rPr>
              <a:t>2027</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年の期限を守れなければ米国は特定の</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防衛活動への参加を縮小する可能性があると警告した</a:t>
            </a:r>
            <a:br>
              <a:rPr lang="en-US" altLang="ja-JP" sz="1209" b="1" dirty="0">
                <a:latin typeface="BIZ UDP明朝 Medium" panose="02020500000000000000" pitchFamily="18" charset="-128"/>
                <a:ea typeface="BIZ UDP明朝 Medium" panose="02020500000000000000" pitchFamily="18" charset="-128"/>
                <a:cs typeface="Noto Sans Devanagari" pitchFamily="2"/>
              </a:rPr>
            </a:br>
            <a:br>
              <a:rPr lang="en-US" altLang="ja-JP" sz="1209" b="1" dirty="0">
                <a:latin typeface="BIZ UDP明朝 Medium" panose="02020500000000000000" pitchFamily="18" charset="-128"/>
                <a:ea typeface="BIZ UDP明朝 Medium" panose="02020500000000000000" pitchFamily="18" charset="-128"/>
                <a:cs typeface="Noto Sans Devanagari" pitchFamily="2"/>
              </a:rPr>
            </a:br>
            <a:r>
              <a:rPr lang="ja-JP" altLang="en-US" sz="1209" b="1" dirty="0">
                <a:latin typeface="BIZ UDP明朝 Medium" panose="02020500000000000000" pitchFamily="18" charset="-128"/>
                <a:ea typeface="BIZ UDP明朝 Medium" panose="02020500000000000000" pitchFamily="18" charset="-128"/>
                <a:cs typeface="Noto Sans Devanagari" pitchFamily="2"/>
              </a:rPr>
              <a:t>報告書によると、国防総省の米軍当局者らは、欧州の軍関係者数名に対し、自国の軍隊を</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の基準と同等に引き上げるには</a:t>
            </a:r>
            <a:r>
              <a:rPr lang="en-US" sz="1209" b="1" dirty="0">
                <a:latin typeface="BIZ UDP明朝 Medium" panose="02020500000000000000" pitchFamily="18" charset="-128"/>
                <a:ea typeface="BIZ UDP明朝 Medium" panose="02020500000000000000" pitchFamily="18" charset="-128"/>
                <a:cs typeface="Noto Sans Devanagari" pitchFamily="2"/>
              </a:rPr>
              <a:t>2027</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までに必要であることを指導者に伝えるよう伝えていたという。伝えられるところによると、国防総省当局者らは会談で、米国政府が欧州の防衛力の向上に依然として不満を抱いており、これまでのところ期待を下回っており、</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の要件を満たし米国と軍事的負担を分担するにはさらなる投資と努力が必要だと述べている。一部の欧州軍指導者は、</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法案の増額に対して各国政府が費用を支払う義務があることにすでに同意している。軍事ブロックを代表して発言した</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当局者はロイターに対し、「連合国は防衛へのさらなる投資と通常防衛の負担を米国から欧州に移す必要性を認識している」と述べ、</a:t>
            </a:r>
            <a:r>
              <a:rPr lang="en-US" sz="1209" b="1" dirty="0">
                <a:latin typeface="BIZ UDP明朝 Medium" panose="02020500000000000000" pitchFamily="18" charset="-128"/>
                <a:ea typeface="BIZ UDP明朝 Medium" panose="02020500000000000000" pitchFamily="18" charset="-128"/>
                <a:cs typeface="Noto Sans Devanagari" pitchFamily="2"/>
              </a:rPr>
              <a:t>2027</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年の期限についてはコメントを控えた。</a:t>
            </a:r>
          </a:p>
          <a:p>
            <a:pPr hangingPunct="0">
              <a:spcBef>
                <a:spcPts val="1440"/>
              </a:spcBef>
              <a:spcAft>
                <a:spcPts val="1200"/>
              </a:spcAft>
            </a:pPr>
            <a:r>
              <a:rPr lang="ja-JP" altLang="en-US" sz="1209" b="1" dirty="0">
                <a:latin typeface="BIZ UDP明朝 Medium" panose="02020500000000000000" pitchFamily="18" charset="-128"/>
                <a:ea typeface="BIZ UDP明朝 Medium" panose="02020500000000000000" pitchFamily="18" charset="-128"/>
                <a:cs typeface="Noto Sans Devanagari" pitchFamily="2"/>
              </a:rPr>
              <a:t>他の欧州当局者らは、</a:t>
            </a:r>
            <a:r>
              <a:rPr lang="en-US" sz="1209" b="1" dirty="0">
                <a:latin typeface="BIZ UDP明朝 Medium" panose="02020500000000000000" pitchFamily="18" charset="-128"/>
                <a:ea typeface="BIZ UDP明朝 Medium" panose="02020500000000000000" pitchFamily="18" charset="-128"/>
                <a:cs typeface="Noto Sans Devanagari" pitchFamily="2"/>
              </a:rPr>
              <a:t>2027</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年の目標は非現実的だと述べ、短期的に米軍支援を置き換えるには現在計画されているよりもはるかに多くの投資が必要になると述べたと関係者がロイターに語った。</a:t>
            </a:r>
          </a:p>
          <a:p>
            <a:pPr hangingPunct="0">
              <a:spcBef>
                <a:spcPts val="1440"/>
              </a:spcBef>
              <a:spcAft>
                <a:spcPts val="1200"/>
              </a:spcAft>
            </a:pPr>
            <a:r>
              <a:rPr lang="ja-JP" altLang="en-US" sz="1209" b="1" dirty="0">
                <a:latin typeface="BIZ UDP明朝 Medium" panose="02020500000000000000" pitchFamily="18" charset="-128"/>
                <a:ea typeface="BIZ UDP明朝 Medium" panose="02020500000000000000" pitchFamily="18" charset="-128"/>
                <a:cs typeface="Noto Sans Devanagari" pitchFamily="2"/>
              </a:rPr>
              <a:t>ロイターの報道は、米国が欧州軍事問題への直接的な関与を大幅に削減する計画の中で発表された。米国の同盟国は今年初め、</a:t>
            </a:r>
            <a:r>
              <a:rPr lang="en-US" sz="1209" b="1" dirty="0">
                <a:latin typeface="BIZ UDP明朝 Medium" panose="02020500000000000000" pitchFamily="18" charset="-128"/>
                <a:ea typeface="BIZ UDP明朝 Medium" panose="02020500000000000000" pitchFamily="18" charset="-128"/>
                <a:cs typeface="Noto Sans Devanagari" pitchFamily="2"/>
              </a:rPr>
              <a:t>2035</a:t>
            </a:r>
            <a:r>
              <a:rPr lang="ja-JP" altLang="en-US" sz="1209" b="1" dirty="0">
                <a:latin typeface="BIZ UDP明朝 Medium" panose="02020500000000000000" pitchFamily="18" charset="-128"/>
                <a:ea typeface="BIZ UDP明朝 Medium" panose="02020500000000000000" pitchFamily="18" charset="-128"/>
                <a:cs typeface="Noto Sans Devanagari" pitchFamily="2"/>
              </a:rPr>
              <a:t>年までに軍事支出を</a:t>
            </a:r>
            <a:r>
              <a:rPr lang="en-US" sz="1209" b="1" dirty="0">
                <a:latin typeface="BIZ UDP明朝 Medium" panose="02020500000000000000" pitchFamily="18" charset="-128"/>
                <a:ea typeface="BIZ UDP明朝 Medium" panose="02020500000000000000" pitchFamily="18" charset="-128"/>
                <a:cs typeface="Noto Sans Devanagari" pitchFamily="2"/>
              </a:rPr>
              <a:t>GDP</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の</a:t>
            </a:r>
            <a:r>
              <a:rPr lang="en-US" sz="1209" b="1" dirty="0">
                <a:latin typeface="BIZ UDP明朝 Medium" panose="02020500000000000000" pitchFamily="18" charset="-128"/>
                <a:ea typeface="BIZ UDP明朝 Medium" panose="02020500000000000000" pitchFamily="18" charset="-128"/>
                <a:cs typeface="Noto Sans Devanagari" pitchFamily="2"/>
              </a:rPr>
              <a:t>5%</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に引き上げることで合意した。</a:t>
            </a:r>
          </a:p>
          <a:p>
            <a:pPr hangingPunct="0">
              <a:spcBef>
                <a:spcPts val="1440"/>
              </a:spcBef>
              <a:spcAft>
                <a:spcPts val="1200"/>
              </a:spcAft>
            </a:pPr>
            <a:r>
              <a:rPr lang="ja-JP" altLang="en-US" sz="1209" b="1" dirty="0">
                <a:latin typeface="BIZ UDP明朝 Medium" panose="02020500000000000000" pitchFamily="18" charset="-128"/>
                <a:ea typeface="BIZ UDP明朝 Medium" panose="02020500000000000000" pitchFamily="18" charset="-128"/>
                <a:cs typeface="Noto Sans Devanagari" pitchFamily="2"/>
              </a:rPr>
              <a:t>軍事支出の増加は、欧州諸国は</a:t>
            </a:r>
            <a:r>
              <a:rPr lang="en-US" sz="1209" b="1" dirty="0">
                <a:latin typeface="BIZ UDP明朝 Medium" panose="02020500000000000000" pitchFamily="18" charset="-128"/>
                <a:ea typeface="BIZ UDP明朝 Medium" panose="02020500000000000000" pitchFamily="18" charset="-128"/>
                <a:cs typeface="Noto Sans Devanagari" pitchFamily="2"/>
              </a:rPr>
              <a:t>NATO</a:t>
            </a:r>
            <a:r>
              <a:rPr lang="ja-JP" altLang="en-US" sz="1209" b="1" dirty="0">
                <a:latin typeface="BIZ UDP明朝 Medium" panose="02020500000000000000" pitchFamily="18" charset="-128"/>
                <a:ea typeface="BIZ UDP明朝 Medium" panose="02020500000000000000" pitchFamily="18" charset="-128"/>
                <a:cs typeface="Noto Sans Devanagari" pitchFamily="2"/>
              </a:rPr>
              <a:t>で「公平な負担」をしなければならないと長年主張してきたドナルド・トランプ米大統領からの圧力の高まりを受けてのことだった。欧州の一部の指導者は、軍事支出増加の口実としてロシアの脅威を挙げている。ロシアはロシアの脅威に関する通説を「ナンセンス」として却下した。ロシアは、欧州の政治家は米国の戦争屋に抵抗すべきだとし、西側諸国の「無謀な軍事化」を非難し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1BFF2-42F9-DBF8-1FE1-5AA03745EF94}"/>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F2A91150-8F2F-70EC-0071-2CE4664111CD}"/>
              </a:ext>
            </a:extLst>
          </p:cNvPr>
          <p:cNvSpPr txBox="1"/>
          <p:nvPr/>
        </p:nvSpPr>
        <p:spPr>
          <a:xfrm>
            <a:off x="0" y="4119"/>
            <a:ext cx="12191999" cy="646331"/>
          </a:xfrm>
          <a:prstGeom prst="rect">
            <a:avLst/>
          </a:prstGeom>
          <a:noFill/>
        </p:spPr>
        <p:txBody>
          <a:bodyPr wrap="square" rtlCol="0">
            <a:spAutoFit/>
          </a:bodyPr>
          <a:lstStyle/>
          <a:p>
            <a:pPr algn="ctr"/>
            <a:r>
              <a:rPr lang="ja-JP" altLang="en-US" sz="3600" b="1" dirty="0">
                <a:latin typeface="BIZ UDP明朝 Medium" panose="02020500000000000000" pitchFamily="18" charset="-128"/>
                <a:ea typeface="BIZ UDP明朝 Medium" panose="02020500000000000000" pitchFamily="18" charset="-128"/>
              </a:rPr>
              <a:t>スパイクマンの地政学＠リムランド理論＆勢力均衡</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8440EF50-9DE8-BF05-8269-01E65AA3EFC6}"/>
              </a:ext>
            </a:extLst>
          </p:cNvPr>
          <p:cNvPicPr>
            <a:picLocks noChangeAspect="1"/>
          </p:cNvPicPr>
          <p:nvPr/>
        </p:nvPicPr>
        <p:blipFill>
          <a:blip r:embed="rId3"/>
          <a:stretch>
            <a:fillRect/>
          </a:stretch>
        </p:blipFill>
        <p:spPr>
          <a:xfrm>
            <a:off x="8817015" y="984909"/>
            <a:ext cx="3206969" cy="5791002"/>
          </a:xfrm>
          <a:prstGeom prst="rect">
            <a:avLst/>
          </a:prstGeom>
        </p:spPr>
      </p:pic>
      <p:pic>
        <p:nvPicPr>
          <p:cNvPr id="3" name="図 2">
            <a:extLst>
              <a:ext uri="{FF2B5EF4-FFF2-40B4-BE49-F238E27FC236}">
                <a16:creationId xmlns:a16="http://schemas.microsoft.com/office/drawing/2014/main" id="{F941F47C-98BF-FD7E-0B7D-D9B15F984022}"/>
              </a:ext>
            </a:extLst>
          </p:cNvPr>
          <p:cNvPicPr>
            <a:picLocks noChangeAspect="1"/>
          </p:cNvPicPr>
          <p:nvPr/>
        </p:nvPicPr>
        <p:blipFill>
          <a:blip r:embed="rId4"/>
          <a:stretch>
            <a:fillRect/>
          </a:stretch>
        </p:blipFill>
        <p:spPr>
          <a:xfrm>
            <a:off x="178982" y="984909"/>
            <a:ext cx="8544102" cy="5791002"/>
          </a:xfrm>
          <a:prstGeom prst="rect">
            <a:avLst/>
          </a:prstGeom>
        </p:spPr>
      </p:pic>
      <p:sp>
        <p:nvSpPr>
          <p:cNvPr id="5" name="テキスト ボックス 4">
            <a:extLst>
              <a:ext uri="{FF2B5EF4-FFF2-40B4-BE49-F238E27FC236}">
                <a16:creationId xmlns:a16="http://schemas.microsoft.com/office/drawing/2014/main" id="{B877F454-249A-4737-91E7-8B11E72C56A5}"/>
              </a:ext>
            </a:extLst>
          </p:cNvPr>
          <p:cNvSpPr txBox="1"/>
          <p:nvPr/>
        </p:nvSpPr>
        <p:spPr>
          <a:xfrm>
            <a:off x="1" y="613080"/>
            <a:ext cx="12191998" cy="400110"/>
          </a:xfrm>
          <a:prstGeom prst="rect">
            <a:avLst/>
          </a:prstGeom>
          <a:noFill/>
        </p:spPr>
        <p:txBody>
          <a:bodyPr wrap="square">
            <a:spAutoFit/>
          </a:bodyPr>
          <a:lstStyle/>
          <a:p>
            <a:pPr algn="ctr"/>
            <a:r>
              <a:rPr lang="ja-JP" altLang="en-US" sz="2000" b="1" dirty="0">
                <a:latin typeface="BIZ UDP明朝 Medium" panose="02020500000000000000" pitchFamily="18" charset="-128"/>
                <a:ea typeface="BIZ UDP明朝 Medium" panose="02020500000000000000" pitchFamily="18" charset="-128"/>
              </a:rPr>
              <a:t>リムランドを制する者はユーラシアを制し、ユーラシアを制する者は世界の運命を制する。</a:t>
            </a:r>
          </a:p>
        </p:txBody>
      </p:sp>
    </p:spTree>
    <p:extLst>
      <p:ext uri="{BB962C8B-B14F-4D97-AF65-F5344CB8AC3E}">
        <p14:creationId xmlns:p14="http://schemas.microsoft.com/office/powerpoint/2010/main" val="3201359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ED32549-7EF7-E259-7DB1-EF72F6C0058D}"/>
              </a:ext>
            </a:extLst>
          </p:cNvPr>
          <p:cNvPicPr>
            <a:picLocks noChangeAspect="1"/>
          </p:cNvPicPr>
          <p:nvPr/>
        </p:nvPicPr>
        <p:blipFill>
          <a:blip r:embed="rId3">
            <a:lum/>
            <a:alphaModFix/>
          </a:blip>
          <a:srcRect/>
          <a:stretch>
            <a:fillRect/>
          </a:stretch>
        </p:blipFill>
        <p:spPr>
          <a:xfrm>
            <a:off x="1458322" y="1101"/>
            <a:ext cx="9507967" cy="6856899"/>
          </a:xfrm>
          <a:prstGeom prst="rect">
            <a:avLst/>
          </a:prstGeom>
          <a:noFill/>
          <a:ln>
            <a:noFill/>
          </a:ln>
        </p:spPr>
      </p:pic>
      <p:sp>
        <p:nvSpPr>
          <p:cNvPr id="4" name="テキスト ボックス 3">
            <a:extLst>
              <a:ext uri="{FF2B5EF4-FFF2-40B4-BE49-F238E27FC236}">
                <a16:creationId xmlns:a16="http://schemas.microsoft.com/office/drawing/2014/main" id="{BED5EA00-3C50-DACC-5C0C-123CAB6BA12A}"/>
              </a:ext>
            </a:extLst>
          </p:cNvPr>
          <p:cNvSpPr txBox="1"/>
          <p:nvPr/>
        </p:nvSpPr>
        <p:spPr>
          <a:xfrm>
            <a:off x="3821863" y="5953813"/>
            <a:ext cx="6094538" cy="419277"/>
          </a:xfrm>
          <a:prstGeom prst="rect">
            <a:avLst/>
          </a:prstGeom>
          <a:noFill/>
          <a:ln>
            <a:noFill/>
          </a:ln>
        </p:spPr>
        <p:txBody>
          <a:bodyPr vert="horz" wrap="square" lIns="108847" tIns="54423" rIns="108847" bIns="54423" anchorCtr="0" compatLnSpc="0"/>
          <a:lstStyle/>
          <a:p>
            <a:pPr hangingPunct="0"/>
            <a:r>
              <a:rPr lang="en-US" sz="2177" dirty="0">
                <a:latin typeface="Liberation Sans" pitchFamily="18"/>
                <a:ea typeface="Noto Sans CJK JP" pitchFamily="2"/>
                <a:cs typeface="Noto Sans Devanagari" pitchFamily="2"/>
              </a:rPr>
              <a:t>https://www.foxnews.com/video/6382528731112</a:t>
            </a:r>
          </a:p>
        </p:txBody>
      </p:sp>
      <p:pic>
        <p:nvPicPr>
          <p:cNvPr id="5" name="図 4">
            <a:extLst>
              <a:ext uri="{FF2B5EF4-FFF2-40B4-BE49-F238E27FC236}">
                <a16:creationId xmlns:a16="http://schemas.microsoft.com/office/drawing/2014/main" id="{BA085341-6D1D-FB2A-2BCF-A003AF8BE17C}"/>
              </a:ext>
            </a:extLst>
          </p:cNvPr>
          <p:cNvPicPr>
            <a:picLocks noChangeAspect="1"/>
          </p:cNvPicPr>
          <p:nvPr/>
        </p:nvPicPr>
        <p:blipFill>
          <a:blip r:embed="rId4">
            <a:lum/>
            <a:alphaModFix/>
          </a:blip>
          <a:srcRect/>
          <a:stretch>
            <a:fillRect/>
          </a:stretch>
        </p:blipFill>
        <p:spPr>
          <a:xfrm>
            <a:off x="62141" y="5604524"/>
            <a:ext cx="1253476" cy="1253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102C7-1D06-7479-F246-E95406222658}"/>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88E8ACC-4301-EB23-54C1-A4B236A05419}"/>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欧州の再軍備</a:t>
            </a:r>
            <a:endParaRPr lang="en-US" altLang="ja-JP" sz="4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108895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8B56-285D-0483-7E8E-8F8535615A6A}"/>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3DD7985-289F-3BC8-DDD0-7F901DFD8C25}"/>
              </a:ext>
            </a:extLst>
          </p:cNvPr>
          <p:cNvSpPr txBox="1"/>
          <p:nvPr/>
        </p:nvSpPr>
        <p:spPr>
          <a:xfrm>
            <a:off x="0" y="-881"/>
            <a:ext cx="12206195"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ロシアは対欧州戦では「通常戦」を行わない</a:t>
            </a:r>
            <a:endParaRPr lang="en-US" altLang="ja-JP" sz="4000" b="1" dirty="0">
              <a:latin typeface="BIZ UDP明朝 Medium" panose="02020500000000000000" pitchFamily="18" charset="-128"/>
              <a:ea typeface="BIZ UDP明朝 Medium" panose="02020500000000000000" pitchFamily="18" charset="-128"/>
            </a:endParaRPr>
          </a:p>
        </p:txBody>
      </p:sp>
      <p:sp>
        <p:nvSpPr>
          <p:cNvPr id="2" name="テキスト ボックス 1">
            <a:extLst>
              <a:ext uri="{FF2B5EF4-FFF2-40B4-BE49-F238E27FC236}">
                <a16:creationId xmlns:a16="http://schemas.microsoft.com/office/drawing/2014/main" id="{DEFE2036-8DB4-D726-CCE6-0374A48D0D77}"/>
              </a:ext>
            </a:extLst>
          </p:cNvPr>
          <p:cNvSpPr txBox="1"/>
          <p:nvPr/>
        </p:nvSpPr>
        <p:spPr>
          <a:xfrm>
            <a:off x="382912" y="833329"/>
            <a:ext cx="11538173" cy="5711442"/>
          </a:xfrm>
          <a:prstGeom prst="rect">
            <a:avLst/>
          </a:prstGeom>
          <a:noFill/>
          <a:ln>
            <a:noFill/>
          </a:ln>
        </p:spPr>
        <p:txBody>
          <a:bodyPr vert="horz" wrap="square" lIns="108847" tIns="54423" rIns="108847" bIns="54423" anchorCtr="0" compatLnSpc="0">
            <a:spAutoFit/>
          </a:bodyPr>
          <a:lstStyle/>
          <a:p>
            <a:pPr hangingPunct="0"/>
            <a:r>
              <a:rPr lang="en-US" sz="2400" b="1" dirty="0">
                <a:latin typeface="BIZ UDP明朝 Medium" panose="02020500000000000000" pitchFamily="18" charset="-128"/>
                <a:ea typeface="BIZ UDP明朝 Medium" panose="02020500000000000000" pitchFamily="18" charset="-128"/>
                <a:cs typeface="Noto Sans Devanagari" pitchFamily="2"/>
              </a:rPr>
              <a:t>2025年12月2日、ロシア・プーチン大統領が西側メディアの質問に応答。</a:t>
            </a:r>
          </a:p>
          <a:p>
            <a:pPr hangingPunct="0"/>
            <a:endParaRPr lang="en-US" sz="2400" b="1" dirty="0">
              <a:latin typeface="BIZ UDP明朝 Medium" panose="02020500000000000000" pitchFamily="18" charset="-128"/>
              <a:ea typeface="BIZ UDP明朝 Medium" panose="02020500000000000000" pitchFamily="18" charset="-128"/>
              <a:cs typeface="Noto Sans Devanagari" pitchFamily="2"/>
            </a:endParaRPr>
          </a:p>
          <a:p>
            <a:pPr hangingPunct="0"/>
            <a:r>
              <a:rPr lang="ja-JP" altLang="en-US" sz="2400" b="1" dirty="0">
                <a:latin typeface="BIZ UDP明朝 Medium" panose="02020500000000000000" pitchFamily="18" charset="-128"/>
                <a:ea typeface="BIZ UDP明朝 Medium" panose="02020500000000000000" pitchFamily="18" charset="-128"/>
                <a:cs typeface="Noto Sans Devanagari" pitchFamily="2"/>
              </a:rPr>
              <a:t>「ハンガリーの外相は今日にも欧州との戦争状態に陥る可能性があると発言しました。</a:t>
            </a:r>
            <a:r>
              <a:rPr lang="en-US" altLang="ja-JP" sz="2400" b="1" dirty="0">
                <a:latin typeface="BIZ UDP明朝 Medium" panose="02020500000000000000" pitchFamily="18" charset="-128"/>
                <a:ea typeface="BIZ UDP明朝 Medium" panose="02020500000000000000" pitchFamily="18" charset="-128"/>
                <a:cs typeface="Noto Sans Devanagari" pitchFamily="2"/>
              </a:rPr>
              <a:t>NATO</a:t>
            </a:r>
            <a:r>
              <a:rPr lang="ja-JP" altLang="en-US" sz="2400" b="1" dirty="0">
                <a:latin typeface="BIZ UDP明朝 Medium" panose="02020500000000000000" pitchFamily="18" charset="-128"/>
                <a:ea typeface="BIZ UDP明朝 Medium" panose="02020500000000000000" pitchFamily="18" charset="-128"/>
                <a:cs typeface="Noto Sans Devanagari" pitchFamily="2"/>
              </a:rPr>
              <a:t>が</a:t>
            </a:r>
            <a:r>
              <a:rPr lang="en-US" altLang="ja-JP" sz="2400" b="1" dirty="0">
                <a:latin typeface="BIZ UDP明朝 Medium" panose="02020500000000000000" pitchFamily="18" charset="-128"/>
                <a:ea typeface="BIZ UDP明朝 Medium" panose="02020500000000000000" pitchFamily="18" charset="-128"/>
                <a:cs typeface="Noto Sans Devanagari" pitchFamily="2"/>
              </a:rPr>
              <a:t>2029</a:t>
            </a:r>
            <a:r>
              <a:rPr lang="ja-JP" altLang="en-US" sz="2400" b="1" dirty="0">
                <a:latin typeface="BIZ UDP明朝 Medium" panose="02020500000000000000" pitchFamily="18" charset="-128"/>
                <a:ea typeface="BIZ UDP明朝 Medium" panose="02020500000000000000" pitchFamily="18" charset="-128"/>
                <a:cs typeface="Noto Sans Devanagari" pitchFamily="2"/>
              </a:rPr>
              <a:t>年までに完全な戦闘態勢を整え、</a:t>
            </a:r>
            <a:r>
              <a:rPr lang="en-US" altLang="ja-JP" sz="2400" b="1" dirty="0">
                <a:latin typeface="BIZ UDP明朝 Medium" panose="02020500000000000000" pitchFamily="18" charset="-128"/>
                <a:ea typeface="BIZ UDP明朝 Medium" panose="02020500000000000000" pitchFamily="18" charset="-128"/>
                <a:cs typeface="Noto Sans Devanagari" pitchFamily="2"/>
              </a:rPr>
              <a:t>2030</a:t>
            </a:r>
            <a:r>
              <a:rPr lang="ja-JP" altLang="en-US" sz="2400" b="1" dirty="0">
                <a:latin typeface="BIZ UDP明朝 Medium" panose="02020500000000000000" pitchFamily="18" charset="-128"/>
                <a:ea typeface="BIZ UDP明朝 Medium" panose="02020500000000000000" pitchFamily="18" charset="-128"/>
                <a:cs typeface="Noto Sans Devanagari" pitchFamily="2"/>
              </a:rPr>
              <a:t>年までに武力衝突のリスクがあると述べています。」</a:t>
            </a:r>
          </a:p>
          <a:p>
            <a:pPr hangingPunct="0"/>
            <a:endParaRPr lang="en-US" sz="2400" b="1" dirty="0">
              <a:latin typeface="BIZ UDP明朝 Medium" panose="02020500000000000000" pitchFamily="18" charset="-128"/>
              <a:ea typeface="BIZ UDP明朝 Medium" panose="02020500000000000000" pitchFamily="18" charset="-128"/>
              <a:cs typeface="Noto Sans Devanagari" pitchFamily="2"/>
            </a:endParaRPr>
          </a:p>
          <a:p>
            <a:pPr hangingPunct="0"/>
            <a:r>
              <a:rPr lang="ja-JP" altLang="en-US" sz="2400" b="1" dirty="0">
                <a:latin typeface="BIZ UDP明朝 Medium" panose="02020500000000000000" pitchFamily="18" charset="-128"/>
                <a:ea typeface="BIZ UDP明朝 Medium" panose="02020500000000000000" pitchFamily="18" charset="-128"/>
                <a:cs typeface="Noto Sans Devanagari" pitchFamily="2"/>
              </a:rPr>
              <a:t>プーチン大統領の返答：</a:t>
            </a:r>
          </a:p>
          <a:p>
            <a:pPr hangingPunct="0"/>
            <a:r>
              <a:rPr lang="ja-JP" altLang="en-US" sz="2400" b="1" dirty="0">
                <a:latin typeface="BIZ UDP明朝 Medium" panose="02020500000000000000" pitchFamily="18" charset="-128"/>
                <a:ea typeface="BIZ UDP明朝 Medium" panose="02020500000000000000" pitchFamily="18" charset="-128"/>
                <a:cs typeface="Noto Sans Devanagari" pitchFamily="2"/>
              </a:rPr>
              <a:t>「我々はヨーロッパとの戦争を計画しているわけでない。</a:t>
            </a:r>
            <a:endParaRPr lang="en-US" altLang="ja-JP" sz="2400" b="1" dirty="0">
              <a:latin typeface="BIZ UDP明朝 Medium" panose="02020500000000000000" pitchFamily="18" charset="-128"/>
              <a:ea typeface="BIZ UDP明朝 Medium" panose="02020500000000000000" pitchFamily="18" charset="-128"/>
              <a:cs typeface="Noto Sans Devanagari" pitchFamily="2"/>
            </a:endParaRPr>
          </a:p>
          <a:p>
            <a:pPr hangingPunct="0"/>
            <a:r>
              <a:rPr lang="ja-JP" altLang="en-US" sz="2400" b="1" dirty="0">
                <a:latin typeface="BIZ UDP明朝 Medium" panose="02020500000000000000" pitchFamily="18" charset="-128"/>
                <a:ea typeface="BIZ UDP明朝 Medium" panose="02020500000000000000" pitchFamily="18" charset="-128"/>
                <a:cs typeface="Noto Sans Devanagari" pitchFamily="2"/>
              </a:rPr>
              <a:t>もしヨーロッパが我々に対して突然戦争を始めたならば、我々は準備ができている。唯一の問題は、もしヨーロッパが突然我々に対して戦争を始めた場合、</a:t>
            </a:r>
            <a:r>
              <a:rPr lang="ja-JP" altLang="en-US" sz="2400" b="1" dirty="0">
                <a:highlight>
                  <a:srgbClr val="FFFF00"/>
                </a:highlight>
                <a:latin typeface="BIZ UDP明朝 Medium" panose="02020500000000000000" pitchFamily="18" charset="-128"/>
                <a:ea typeface="BIZ UDP明朝 Medium" panose="02020500000000000000" pitchFamily="18" charset="-128"/>
                <a:cs typeface="Noto Sans Devanagari" pitchFamily="2"/>
              </a:rPr>
              <a:t>おそらく非常に短期間で</a:t>
            </a:r>
            <a:r>
              <a:rPr lang="ja-JP" altLang="en-US" sz="2400" b="1" dirty="0">
                <a:latin typeface="BIZ UDP明朝 Medium" panose="02020500000000000000" pitchFamily="18" charset="-128"/>
                <a:ea typeface="BIZ UDP明朝 Medium" panose="02020500000000000000" pitchFamily="18" charset="-128"/>
                <a:cs typeface="Noto Sans Devanagari" pitchFamily="2"/>
              </a:rPr>
              <a:t>・・・・・・・・・・ウクライナでは、我々は外科手術のような精密さで行動している。私の言いたいことがお分かりでしょう？</a:t>
            </a:r>
          </a:p>
          <a:p>
            <a:pPr hangingPunct="0"/>
            <a:r>
              <a:rPr lang="ja-JP" altLang="en-US" sz="2400" b="1" dirty="0">
                <a:latin typeface="BIZ UDP明朝 Medium" panose="02020500000000000000" pitchFamily="18" charset="-128"/>
                <a:ea typeface="BIZ UDP明朝 Medium" panose="02020500000000000000" pitchFamily="18" charset="-128"/>
                <a:cs typeface="Noto Sans Devanagari" pitchFamily="2"/>
              </a:rPr>
              <a:t>もし</a:t>
            </a:r>
            <a:r>
              <a:rPr lang="ja-JP" altLang="en-US" sz="2400" b="1" dirty="0">
                <a:highlight>
                  <a:srgbClr val="FFFF00"/>
                </a:highlight>
                <a:latin typeface="BIZ UDP明朝 Medium" panose="02020500000000000000" pitchFamily="18" charset="-128"/>
                <a:ea typeface="BIZ UDP明朝 Medium" panose="02020500000000000000" pitchFamily="18" charset="-128"/>
                <a:cs typeface="Noto Sans Devanagari" pitchFamily="2"/>
              </a:rPr>
              <a:t>ヨーロッパが対ロシア戦争を実行に移せば、交渉相手がいなくなる状況が急速に生じる</a:t>
            </a:r>
            <a:r>
              <a:rPr lang="ja-JP" altLang="en-US" sz="2400" b="1" dirty="0">
                <a:latin typeface="BIZ UDP明朝 Medium" panose="02020500000000000000" pitchFamily="18" charset="-128"/>
                <a:ea typeface="BIZ UDP明朝 Medium" panose="02020500000000000000" pitchFamily="18" charset="-128"/>
                <a:cs typeface="Noto Sans Devanagari" pitchFamily="2"/>
              </a:rPr>
              <a:t>。」</a:t>
            </a:r>
            <a:endParaRPr lang="en-US" sz="2400" b="1" dirty="0">
              <a:latin typeface="BIZ UDP明朝 Medium" panose="02020500000000000000" pitchFamily="18" charset="-128"/>
              <a:ea typeface="BIZ UDP明朝 Medium" panose="02020500000000000000" pitchFamily="18" charset="-128"/>
              <a:cs typeface="Noto Sans Devanagari" pitchFamily="2"/>
            </a:endParaRPr>
          </a:p>
        </p:txBody>
      </p:sp>
      <p:sp>
        <p:nvSpPr>
          <p:cNvPr id="3" name="正方形/長方形 2">
            <a:extLst>
              <a:ext uri="{FF2B5EF4-FFF2-40B4-BE49-F238E27FC236}">
                <a16:creationId xmlns:a16="http://schemas.microsoft.com/office/drawing/2014/main" id="{C00DA0BD-30EB-4583-8961-490BB73CD7D7}"/>
              </a:ext>
            </a:extLst>
          </p:cNvPr>
          <p:cNvSpPr/>
          <p:nvPr/>
        </p:nvSpPr>
        <p:spPr>
          <a:xfrm>
            <a:off x="292132" y="1549831"/>
            <a:ext cx="11693472" cy="1495586"/>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92519117-C0FB-C37A-66C9-D8C41A6F8C63}"/>
              </a:ext>
            </a:extLst>
          </p:cNvPr>
          <p:cNvSpPr/>
          <p:nvPr/>
        </p:nvSpPr>
        <p:spPr>
          <a:xfrm>
            <a:off x="292132" y="3194989"/>
            <a:ext cx="11693472" cy="334978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9690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FF96-748B-D600-E877-FE79AEB791A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F92A8DD1-C4F0-4754-CEC9-4A02A14D2481}"/>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日米同盟？</a:t>
            </a:r>
            <a:endParaRPr lang="en-US" altLang="ja-JP" sz="4000" b="1" dirty="0">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F6171980-5E65-72CF-0245-C2B143CA4FD2}"/>
              </a:ext>
            </a:extLst>
          </p:cNvPr>
          <p:cNvSpPr txBox="1"/>
          <p:nvPr/>
        </p:nvSpPr>
        <p:spPr>
          <a:xfrm>
            <a:off x="3406358" y="1143318"/>
            <a:ext cx="8598482" cy="4647426"/>
          </a:xfrm>
          <a:prstGeom prst="rect">
            <a:avLst/>
          </a:prstGeom>
          <a:noFill/>
        </p:spPr>
        <p:txBody>
          <a:bodyPr wrap="square">
            <a:spAutoFit/>
          </a:bodyPr>
          <a:lstStyle/>
          <a:p>
            <a:r>
              <a:rPr lang="ja-JP" altLang="en-US" sz="2400" b="1" dirty="0">
                <a:latin typeface="BIZ UDP明朝 Medium" panose="02020500000000000000" pitchFamily="18" charset="-128"/>
                <a:ea typeface="BIZ UDP明朝 Medium" panose="02020500000000000000" pitchFamily="18" charset="-128"/>
              </a:rPr>
              <a:t>ハンチントンは</a:t>
            </a:r>
            <a:r>
              <a:rPr lang="en-US" altLang="ja-JP" sz="2400" b="1" dirty="0">
                <a:latin typeface="BIZ UDP明朝 Medium" panose="02020500000000000000" pitchFamily="18" charset="-128"/>
                <a:ea typeface="BIZ UDP明朝 Medium" panose="02020500000000000000" pitchFamily="18" charset="-128"/>
              </a:rPr>
              <a:t>『</a:t>
            </a:r>
            <a:r>
              <a:rPr lang="ja-JP" altLang="en-US" sz="2400" b="1" dirty="0">
                <a:latin typeface="BIZ UDP明朝 Medium" panose="02020500000000000000" pitchFamily="18" charset="-128"/>
                <a:ea typeface="BIZ UDP明朝 Medium" panose="02020500000000000000" pitchFamily="18" charset="-128"/>
              </a:rPr>
              <a:t>文明の衝突</a:t>
            </a:r>
            <a:r>
              <a:rPr lang="en-US" altLang="ja-JP" sz="2400" b="1" dirty="0">
                <a:latin typeface="BIZ UDP明朝 Medium" panose="02020500000000000000" pitchFamily="18" charset="-128"/>
                <a:ea typeface="BIZ UDP明朝 Medium" panose="02020500000000000000" pitchFamily="18" charset="-128"/>
              </a:rPr>
              <a:t>』</a:t>
            </a:r>
            <a:r>
              <a:rPr lang="ja-JP" altLang="en-US" sz="2400" b="1" dirty="0">
                <a:latin typeface="BIZ UDP明朝 Medium" panose="02020500000000000000" pitchFamily="18" charset="-128"/>
                <a:ea typeface="BIZ UDP明朝 Medium" panose="02020500000000000000" pitchFamily="18" charset="-128"/>
              </a:rPr>
              <a:t>で日米同盟に触れ、中国との勢力均衡を保ち、中国を封じ込めるのは日米軍事同盟しかないが・・・</a:t>
            </a:r>
            <a:endParaRPr lang="en-US" altLang="ja-JP" sz="2400" b="1" dirty="0">
              <a:latin typeface="BIZ UDP明朝 Medium" panose="02020500000000000000" pitchFamily="18" charset="-128"/>
              <a:ea typeface="BIZ UDP明朝 Medium" panose="02020500000000000000" pitchFamily="18" charset="-128"/>
            </a:endParaRPr>
          </a:p>
          <a:p>
            <a:endParaRPr lang="en-US" altLang="ja-JP" sz="24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①米国が唯一の超大国であり続け、世界の問題に積極的に指導力の発揮を継続する、か・・・</a:t>
            </a:r>
            <a:endParaRPr lang="en-US" altLang="ja-JP" sz="2800" b="1" dirty="0">
              <a:latin typeface="BIZ UDP明朝 Medium" panose="02020500000000000000" pitchFamily="18" charset="-128"/>
              <a:ea typeface="BIZ UDP明朝 Medium" panose="02020500000000000000" pitchFamily="18" charset="-128"/>
            </a:endParaRPr>
          </a:p>
          <a:p>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②米国が軍事プレゼンスおよび中国と戦うことを確約するか、</a:t>
            </a:r>
            <a:endParaRPr lang="en-US" altLang="ja-JP" sz="2800" b="1" dirty="0">
              <a:latin typeface="BIZ UDP明朝 Medium" panose="02020500000000000000" pitchFamily="18" charset="-128"/>
              <a:ea typeface="BIZ UDP明朝 Medium" panose="02020500000000000000" pitchFamily="18" charset="-128"/>
            </a:endParaRPr>
          </a:p>
          <a:p>
            <a:endParaRPr lang="en-US" altLang="ja-JP" sz="2800" b="1" dirty="0">
              <a:latin typeface="BIZ UDP明朝 Medium" panose="02020500000000000000" pitchFamily="18" charset="-128"/>
              <a:ea typeface="BIZ UDP明朝 Medium" panose="02020500000000000000" pitchFamily="18" charset="-128"/>
            </a:endParaRPr>
          </a:p>
          <a:p>
            <a:r>
              <a:rPr lang="ja-JP" altLang="en-US" sz="2800" b="1" dirty="0">
                <a:latin typeface="BIZ UDP明朝 Medium" panose="02020500000000000000" pitchFamily="18" charset="-128"/>
                <a:ea typeface="BIZ UDP明朝 Medium" panose="02020500000000000000" pitchFamily="18" charset="-128"/>
              </a:rPr>
              <a:t>③資源の大きな犠牲と戦争の危険なしで、日米に中国を封じ込める力があるか？</a:t>
            </a:r>
            <a:endParaRPr lang="en-US" altLang="ja-JP" sz="2800" b="1" dirty="0">
              <a:latin typeface="BIZ UDP明朝 Medium" panose="02020500000000000000" pitchFamily="18" charset="-128"/>
              <a:ea typeface="BIZ UDP明朝 Medium" panose="02020500000000000000" pitchFamily="18" charset="-128"/>
            </a:endParaRPr>
          </a:p>
        </p:txBody>
      </p:sp>
      <p:pic>
        <p:nvPicPr>
          <p:cNvPr id="11" name="図 10">
            <a:extLst>
              <a:ext uri="{FF2B5EF4-FFF2-40B4-BE49-F238E27FC236}">
                <a16:creationId xmlns:a16="http://schemas.microsoft.com/office/drawing/2014/main" id="{326703D9-B992-1E3C-6DFE-11294F687655}"/>
              </a:ext>
            </a:extLst>
          </p:cNvPr>
          <p:cNvPicPr>
            <a:picLocks noChangeAspect="1"/>
          </p:cNvPicPr>
          <p:nvPr/>
        </p:nvPicPr>
        <p:blipFill>
          <a:blip r:embed="rId3"/>
          <a:stretch>
            <a:fillRect/>
          </a:stretch>
        </p:blipFill>
        <p:spPr>
          <a:xfrm>
            <a:off x="195072" y="2572574"/>
            <a:ext cx="3038321" cy="4051094"/>
          </a:xfrm>
          <a:prstGeom prst="rect">
            <a:avLst/>
          </a:prstGeom>
        </p:spPr>
      </p:pic>
      <p:pic>
        <p:nvPicPr>
          <p:cNvPr id="12" name="図 11">
            <a:extLst>
              <a:ext uri="{FF2B5EF4-FFF2-40B4-BE49-F238E27FC236}">
                <a16:creationId xmlns:a16="http://schemas.microsoft.com/office/drawing/2014/main" id="{19D40C32-F284-7BA3-50CE-A1B49876D41E}"/>
              </a:ext>
            </a:extLst>
          </p:cNvPr>
          <p:cNvPicPr>
            <a:picLocks noChangeAspect="1"/>
          </p:cNvPicPr>
          <p:nvPr/>
        </p:nvPicPr>
        <p:blipFill>
          <a:blip r:embed="rId4"/>
          <a:stretch>
            <a:fillRect/>
          </a:stretch>
        </p:blipFill>
        <p:spPr>
          <a:xfrm>
            <a:off x="187160" y="222223"/>
            <a:ext cx="3046233" cy="2136910"/>
          </a:xfrm>
          <a:prstGeom prst="rect">
            <a:avLst/>
          </a:prstGeom>
        </p:spPr>
      </p:pic>
      <p:sp>
        <p:nvSpPr>
          <p:cNvPr id="13" name="テキスト ボックス 12">
            <a:extLst>
              <a:ext uri="{FF2B5EF4-FFF2-40B4-BE49-F238E27FC236}">
                <a16:creationId xmlns:a16="http://schemas.microsoft.com/office/drawing/2014/main" id="{CDF06782-BDD3-1BC2-70C9-055E2C1D9424}"/>
              </a:ext>
            </a:extLst>
          </p:cNvPr>
          <p:cNvSpPr txBox="1"/>
          <p:nvPr/>
        </p:nvSpPr>
        <p:spPr>
          <a:xfrm>
            <a:off x="187160" y="2308859"/>
            <a:ext cx="3046233" cy="261610"/>
          </a:xfrm>
          <a:prstGeom prst="rect">
            <a:avLst/>
          </a:prstGeom>
          <a:noFill/>
        </p:spPr>
        <p:txBody>
          <a:bodyPr wrap="square" rtlCol="0">
            <a:spAutoFit/>
          </a:bodyPr>
          <a:lstStyle/>
          <a:p>
            <a:pPr algn="ctr"/>
            <a:r>
              <a:rPr kumimoji="1" lang="ja-JP" altLang="en-US" sz="1100" b="1" dirty="0">
                <a:latin typeface="BIZ UDP明朝 Medium" panose="02020500000000000000" pitchFamily="18" charset="-128"/>
                <a:ea typeface="BIZ UDP明朝 Medium" panose="02020500000000000000" pitchFamily="18" charset="-128"/>
              </a:rPr>
              <a:t>（出所）</a:t>
            </a:r>
            <a:r>
              <a:rPr kumimoji="1" lang="en-US" altLang="ja-JP" sz="1100" b="1" dirty="0">
                <a:latin typeface="BIZ UDP明朝 Medium" panose="02020500000000000000" pitchFamily="18" charset="-128"/>
                <a:ea typeface="BIZ UDP明朝 Medium" panose="02020500000000000000" pitchFamily="18" charset="-128"/>
              </a:rPr>
              <a:t>Wikipedia</a:t>
            </a:r>
            <a:endParaRPr kumimoji="1" lang="ja-JP" altLang="en-US" sz="1100" b="1" dirty="0">
              <a:latin typeface="BIZ UDP明朝 Medium" panose="02020500000000000000" pitchFamily="18" charset="-128"/>
              <a:ea typeface="BIZ UDP明朝 Medium" panose="02020500000000000000" pitchFamily="18" charset="-128"/>
            </a:endParaRPr>
          </a:p>
        </p:txBody>
      </p:sp>
      <p:sp>
        <p:nvSpPr>
          <p:cNvPr id="14" name="テキスト ボックス 13">
            <a:extLst>
              <a:ext uri="{FF2B5EF4-FFF2-40B4-BE49-F238E27FC236}">
                <a16:creationId xmlns:a16="http://schemas.microsoft.com/office/drawing/2014/main" id="{ACCBC08B-7BF8-C4AF-7FF9-27F5FD2CF57B}"/>
              </a:ext>
            </a:extLst>
          </p:cNvPr>
          <p:cNvSpPr txBox="1"/>
          <p:nvPr/>
        </p:nvSpPr>
        <p:spPr>
          <a:xfrm>
            <a:off x="195072" y="6596390"/>
            <a:ext cx="3046233" cy="261610"/>
          </a:xfrm>
          <a:prstGeom prst="rect">
            <a:avLst/>
          </a:prstGeom>
          <a:noFill/>
        </p:spPr>
        <p:txBody>
          <a:bodyPr wrap="square" rtlCol="0">
            <a:spAutoFit/>
          </a:bodyPr>
          <a:lstStyle/>
          <a:p>
            <a:pPr algn="ctr"/>
            <a:r>
              <a:rPr kumimoji="1" lang="ja-JP" altLang="en-US" sz="1100" b="1" dirty="0">
                <a:latin typeface="BIZ UDP明朝 Medium" panose="02020500000000000000" pitchFamily="18" charset="-128"/>
                <a:ea typeface="BIZ UDP明朝 Medium" panose="02020500000000000000" pitchFamily="18" charset="-128"/>
              </a:rPr>
              <a:t>（出所）</a:t>
            </a:r>
            <a:r>
              <a:rPr kumimoji="1" lang="en-US" altLang="ja-JP" sz="1100" b="1" dirty="0">
                <a:latin typeface="BIZ UDP明朝 Medium" panose="02020500000000000000" pitchFamily="18" charset="-128"/>
                <a:ea typeface="BIZ UDP明朝 Medium" panose="02020500000000000000" pitchFamily="18" charset="-128"/>
              </a:rPr>
              <a:t>Amazon</a:t>
            </a:r>
            <a:endParaRPr kumimoji="1" lang="ja-JP" altLang="en-US" sz="11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899660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6CC91-3C34-CFD4-F7B6-CC90338A7402}"/>
            </a:ext>
          </a:extLst>
        </p:cNvPr>
        <p:cNvGrpSpPr/>
        <p:nvPr/>
      </p:nvGrpSpPr>
      <p:grpSpPr>
        <a:xfrm>
          <a:off x="0" y="0"/>
          <a:ext cx="0" cy="0"/>
          <a:chOff x="0" y="0"/>
          <a:chExt cx="0" cy="0"/>
        </a:xfrm>
      </p:grpSpPr>
      <p:sp>
        <p:nvSpPr>
          <p:cNvPr id="1065" name="object 5">
            <a:extLst>
              <a:ext uri="{FF2B5EF4-FFF2-40B4-BE49-F238E27FC236}">
                <a16:creationId xmlns:a16="http://schemas.microsoft.com/office/drawing/2014/main" id="{36F23768-DC54-AD2E-6C43-D8714AFD12CA}"/>
              </a:ext>
            </a:extLst>
          </p:cNvPr>
          <p:cNvSpPr txBox="1">
            <a:spLocks/>
          </p:cNvSpPr>
          <p:nvPr/>
        </p:nvSpPr>
        <p:spPr>
          <a:xfrm>
            <a:off x="1" y="11415"/>
            <a:ext cx="12192000" cy="62837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4000" b="1" spc="-50" dirty="0">
                <a:latin typeface="BIZ UDP明朝 Medium" panose="02020500000000000000" pitchFamily="18" charset="-128"/>
                <a:ea typeface="BIZ UDP明朝 Medium" panose="02020500000000000000" pitchFamily="18" charset="-128"/>
              </a:rPr>
              <a:t>中国軍は第一列島線を突破する</a:t>
            </a:r>
            <a:endParaRPr lang="zh-TW" altLang="en-US" sz="4000" b="1" spc="-50" dirty="0">
              <a:latin typeface="BIZ UDP明朝 Medium" panose="02020500000000000000" pitchFamily="18" charset="-128"/>
              <a:ea typeface="BIZ UDP明朝 Medium" panose="02020500000000000000" pitchFamily="18" charset="-128"/>
            </a:endParaRPr>
          </a:p>
        </p:txBody>
      </p:sp>
      <p:sp>
        <p:nvSpPr>
          <p:cNvPr id="4" name="テキスト ボックス 3">
            <a:extLst>
              <a:ext uri="{FF2B5EF4-FFF2-40B4-BE49-F238E27FC236}">
                <a16:creationId xmlns:a16="http://schemas.microsoft.com/office/drawing/2014/main" id="{1698A48A-ABD7-91F0-A95C-828FFA05A340}"/>
              </a:ext>
            </a:extLst>
          </p:cNvPr>
          <p:cNvSpPr txBox="1"/>
          <p:nvPr/>
        </p:nvSpPr>
        <p:spPr>
          <a:xfrm>
            <a:off x="202677" y="686286"/>
            <a:ext cx="11786646" cy="400110"/>
          </a:xfrm>
          <a:prstGeom prst="rect">
            <a:avLst/>
          </a:prstGeom>
          <a:noFill/>
        </p:spPr>
        <p:txBody>
          <a:bodyPr wrap="square">
            <a:spAutoFit/>
          </a:bodyPr>
          <a:lstStyle/>
          <a:p>
            <a:pPr algn="ctr"/>
            <a:r>
              <a:rPr lang="en-US" altLang="ja-JP" sz="2000" b="1" dirty="0">
                <a:latin typeface="BIZ UDP明朝 Medium" panose="02020500000000000000" pitchFamily="18" charset="-128"/>
                <a:ea typeface="BIZ UDP明朝 Medium" panose="02020500000000000000" pitchFamily="18" charset="-128"/>
              </a:rPr>
              <a:t>CSIS Report: "What the New National Security Strategy Means for Naval Forces"</a:t>
            </a:r>
            <a:endParaRPr lang="ja-JP" altLang="en-US" sz="2000" b="1" dirty="0">
              <a:latin typeface="BIZ UDP明朝 Medium" panose="02020500000000000000" pitchFamily="18" charset="-128"/>
              <a:ea typeface="BIZ UDP明朝 Medium" panose="02020500000000000000" pitchFamily="18" charset="-128"/>
            </a:endParaRPr>
          </a:p>
        </p:txBody>
      </p:sp>
      <p:pic>
        <p:nvPicPr>
          <p:cNvPr id="6" name="図 5">
            <a:extLst>
              <a:ext uri="{FF2B5EF4-FFF2-40B4-BE49-F238E27FC236}">
                <a16:creationId xmlns:a16="http://schemas.microsoft.com/office/drawing/2014/main" id="{E345F504-2A69-FE96-BC82-2DF5865C343A}"/>
              </a:ext>
            </a:extLst>
          </p:cNvPr>
          <p:cNvPicPr>
            <a:picLocks noChangeAspect="1"/>
          </p:cNvPicPr>
          <p:nvPr/>
        </p:nvPicPr>
        <p:blipFill>
          <a:blip r:embed="rId3"/>
          <a:stretch>
            <a:fillRect/>
          </a:stretch>
        </p:blipFill>
        <p:spPr>
          <a:xfrm>
            <a:off x="202677" y="1086396"/>
            <a:ext cx="6450097" cy="5574352"/>
          </a:xfrm>
          <a:prstGeom prst="rect">
            <a:avLst/>
          </a:prstGeom>
        </p:spPr>
      </p:pic>
      <p:pic>
        <p:nvPicPr>
          <p:cNvPr id="2" name="図 1">
            <a:extLst>
              <a:ext uri="{FF2B5EF4-FFF2-40B4-BE49-F238E27FC236}">
                <a16:creationId xmlns:a16="http://schemas.microsoft.com/office/drawing/2014/main" id="{7D440EB6-3B19-C307-D613-7B534CA193B5}"/>
              </a:ext>
            </a:extLst>
          </p:cNvPr>
          <p:cNvPicPr>
            <a:picLocks noChangeAspect="1"/>
          </p:cNvPicPr>
          <p:nvPr/>
        </p:nvPicPr>
        <p:blipFill>
          <a:blip r:embed="rId4"/>
          <a:stretch>
            <a:fillRect/>
          </a:stretch>
        </p:blipFill>
        <p:spPr>
          <a:xfrm>
            <a:off x="7038943" y="1063544"/>
            <a:ext cx="4646780" cy="5774139"/>
          </a:xfrm>
          <a:prstGeom prst="rect">
            <a:avLst/>
          </a:prstGeom>
        </p:spPr>
      </p:pic>
    </p:spTree>
    <p:extLst>
      <p:ext uri="{BB962C8B-B14F-4D97-AF65-F5344CB8AC3E}">
        <p14:creationId xmlns:p14="http://schemas.microsoft.com/office/powerpoint/2010/main" val="2495307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6AABB-C5D6-835B-4C75-EAB1C2478D01}"/>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66FA16DC-6C70-298C-64C0-7E29BC497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34" y="887298"/>
            <a:ext cx="4483721" cy="559568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6E8A106-1ABC-850F-41D4-ECA5863B0EA7}"/>
              </a:ext>
            </a:extLst>
          </p:cNvPr>
          <p:cNvSpPr txBox="1"/>
          <p:nvPr/>
        </p:nvSpPr>
        <p:spPr>
          <a:xfrm>
            <a:off x="0" y="0"/>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ミヤシャイマーの「オフェンシブ・リアリズム」</a:t>
            </a:r>
            <a:endParaRPr lang="en-US" altLang="ja-JP" sz="4000" b="1" dirty="0">
              <a:latin typeface="BIZ UDP明朝 Medium" panose="02020500000000000000" pitchFamily="18" charset="-128"/>
              <a:ea typeface="BIZ UDP明朝 Medium" panose="02020500000000000000" pitchFamily="18" charset="-128"/>
            </a:endParaRPr>
          </a:p>
        </p:txBody>
      </p:sp>
      <p:sp>
        <p:nvSpPr>
          <p:cNvPr id="6" name="テキスト ボックス 5">
            <a:extLst>
              <a:ext uri="{FF2B5EF4-FFF2-40B4-BE49-F238E27FC236}">
                <a16:creationId xmlns:a16="http://schemas.microsoft.com/office/drawing/2014/main" id="{50290B08-9891-14AF-5FEE-A793D5F6CC7D}"/>
              </a:ext>
            </a:extLst>
          </p:cNvPr>
          <p:cNvSpPr txBox="1"/>
          <p:nvPr/>
        </p:nvSpPr>
        <p:spPr>
          <a:xfrm>
            <a:off x="248534" y="6170212"/>
            <a:ext cx="4483721" cy="338554"/>
          </a:xfrm>
          <a:prstGeom prst="rect">
            <a:avLst/>
          </a:prstGeom>
          <a:noFill/>
        </p:spPr>
        <p:txBody>
          <a:bodyPr wrap="square">
            <a:spAutoFit/>
          </a:bodyPr>
          <a:lstStyle/>
          <a:p>
            <a:pPr algn="ctr"/>
            <a:r>
              <a:rPr lang="en-US" altLang="ja-JP" sz="1600" dirty="0">
                <a:solidFill>
                  <a:schemeClr val="bg1"/>
                </a:solidFill>
                <a:latin typeface="BIZ UDP明朝 Medium" panose="02020500000000000000" pitchFamily="18" charset="-128"/>
                <a:ea typeface="BIZ UDP明朝 Medium" panose="02020500000000000000" pitchFamily="18" charset="-128"/>
              </a:rPr>
              <a:t>John Joseph Mearsheimer</a:t>
            </a:r>
            <a:endParaRPr lang="ja-JP" altLang="en-US" sz="1600" dirty="0">
              <a:solidFill>
                <a:schemeClr val="bg1"/>
              </a:solidFill>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22386AE1-6A84-1160-B7CE-16C3E85038A8}"/>
              </a:ext>
            </a:extLst>
          </p:cNvPr>
          <p:cNvSpPr txBox="1"/>
          <p:nvPr/>
        </p:nvSpPr>
        <p:spPr>
          <a:xfrm>
            <a:off x="248535" y="6496031"/>
            <a:ext cx="4483720" cy="276999"/>
          </a:xfrm>
          <a:prstGeom prst="rect">
            <a:avLst/>
          </a:prstGeom>
          <a:noFill/>
        </p:spPr>
        <p:txBody>
          <a:bodyPr wrap="square" rtlCol="0">
            <a:spAutoFit/>
          </a:bodyPr>
          <a:lstStyle/>
          <a:p>
            <a:pPr algn="ctr"/>
            <a:r>
              <a:rPr kumimoji="1" lang="ja-JP" altLang="en-US" sz="1200" b="1" dirty="0">
                <a:latin typeface="BIZ UDP明朝 Medium" panose="02020500000000000000" pitchFamily="18" charset="-128"/>
                <a:ea typeface="BIZ UDP明朝 Medium" panose="02020500000000000000" pitchFamily="18" charset="-128"/>
              </a:rPr>
              <a:t>（出所）</a:t>
            </a:r>
            <a:r>
              <a:rPr kumimoji="1" lang="en-US" altLang="ja-JP" sz="1200" b="1" dirty="0">
                <a:latin typeface="BIZ UDP明朝 Medium" panose="02020500000000000000" pitchFamily="18" charset="-128"/>
                <a:ea typeface="BIZ UDP明朝 Medium" panose="02020500000000000000" pitchFamily="18" charset="-128"/>
              </a:rPr>
              <a:t>Wikipedia</a:t>
            </a:r>
            <a:endParaRPr kumimoji="1" lang="ja-JP" altLang="en-US" sz="1200" b="1" dirty="0">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CA7B6466-6CB3-262F-4106-7573172538CE}"/>
              </a:ext>
            </a:extLst>
          </p:cNvPr>
          <p:cNvPicPr>
            <a:picLocks noChangeAspect="1"/>
          </p:cNvPicPr>
          <p:nvPr/>
        </p:nvPicPr>
        <p:blipFill>
          <a:blip r:embed="rId4"/>
          <a:stretch>
            <a:fillRect/>
          </a:stretch>
        </p:blipFill>
        <p:spPr>
          <a:xfrm>
            <a:off x="5226522" y="2625666"/>
            <a:ext cx="3044707" cy="4008864"/>
          </a:xfrm>
          <a:prstGeom prst="rect">
            <a:avLst/>
          </a:prstGeom>
          <a:ln>
            <a:solidFill>
              <a:srgbClr val="C00000"/>
            </a:solidFill>
          </a:ln>
        </p:spPr>
      </p:pic>
      <p:pic>
        <p:nvPicPr>
          <p:cNvPr id="9" name="図 8">
            <a:extLst>
              <a:ext uri="{FF2B5EF4-FFF2-40B4-BE49-F238E27FC236}">
                <a16:creationId xmlns:a16="http://schemas.microsoft.com/office/drawing/2014/main" id="{53C715C8-2FA4-8B4E-7DFB-BFA82C56903A}"/>
              </a:ext>
            </a:extLst>
          </p:cNvPr>
          <p:cNvPicPr>
            <a:picLocks noChangeAspect="1"/>
          </p:cNvPicPr>
          <p:nvPr/>
        </p:nvPicPr>
        <p:blipFill>
          <a:blip r:embed="rId5"/>
          <a:stretch>
            <a:fillRect/>
          </a:stretch>
        </p:blipFill>
        <p:spPr>
          <a:xfrm>
            <a:off x="8765496" y="2625666"/>
            <a:ext cx="3014666" cy="4008864"/>
          </a:xfrm>
          <a:prstGeom prst="rect">
            <a:avLst/>
          </a:prstGeom>
          <a:ln>
            <a:solidFill>
              <a:srgbClr val="C00000"/>
            </a:solidFill>
          </a:ln>
        </p:spPr>
      </p:pic>
      <p:sp>
        <p:nvSpPr>
          <p:cNvPr id="11" name="テキスト ボックス 10">
            <a:extLst>
              <a:ext uri="{FF2B5EF4-FFF2-40B4-BE49-F238E27FC236}">
                <a16:creationId xmlns:a16="http://schemas.microsoft.com/office/drawing/2014/main" id="{91ABCB61-2681-ED04-1807-686FA7392C06}"/>
              </a:ext>
            </a:extLst>
          </p:cNvPr>
          <p:cNvSpPr txBox="1"/>
          <p:nvPr/>
        </p:nvSpPr>
        <p:spPr>
          <a:xfrm>
            <a:off x="4826524" y="887298"/>
            <a:ext cx="7202077" cy="1569660"/>
          </a:xfrm>
          <a:prstGeom prst="rect">
            <a:avLst/>
          </a:prstGeom>
          <a:solidFill>
            <a:schemeClr val="accent5">
              <a:lumMod val="20000"/>
              <a:lumOff val="80000"/>
            </a:schemeClr>
          </a:solidFill>
        </p:spPr>
        <p:txBody>
          <a:bodyPr wrap="square">
            <a:spAutoFit/>
          </a:bodyPr>
          <a:lstStyle/>
          <a:p>
            <a:r>
              <a:rPr lang="ja-JP" altLang="en-US" sz="2400" b="1" i="0" dirty="0">
                <a:solidFill>
                  <a:srgbClr val="0A0A0A"/>
                </a:solidFill>
                <a:effectLst/>
                <a:latin typeface="BIZ UDP明朝 Medium" panose="02020500000000000000" pitchFamily="18" charset="-128"/>
                <a:ea typeface="BIZ UDP明朝 Medium" panose="02020500000000000000" pitchFamily="18" charset="-128"/>
              </a:rPr>
              <a:t>国際政治学におけるリアリズム（現実主義）の一種で、国家は常に自国の安全を最大化するため、究極的には地域の覇権（ヘゲモニー）を目指し、パワーを拡大しようとすると主張する理論です。</a:t>
            </a:r>
            <a:endParaRPr lang="ja-JP" altLang="en-US" sz="2400" b="1" dirty="0">
              <a:latin typeface="BIZ UDP明朝 Medium" panose="02020500000000000000" pitchFamily="18" charset="-128"/>
              <a:ea typeface="BIZ UDP明朝 Medium" panose="02020500000000000000" pitchFamily="18" charset="-128"/>
            </a:endParaRPr>
          </a:p>
        </p:txBody>
      </p:sp>
      <p:sp>
        <p:nvSpPr>
          <p:cNvPr id="12" name="テキスト ボックス 11">
            <a:extLst>
              <a:ext uri="{FF2B5EF4-FFF2-40B4-BE49-F238E27FC236}">
                <a16:creationId xmlns:a16="http://schemas.microsoft.com/office/drawing/2014/main" id="{A706E3BB-4F81-2C7C-B3E3-CACE419C9DC8}"/>
              </a:ext>
            </a:extLst>
          </p:cNvPr>
          <p:cNvSpPr txBox="1"/>
          <p:nvPr/>
        </p:nvSpPr>
        <p:spPr>
          <a:xfrm>
            <a:off x="5792054" y="6596390"/>
            <a:ext cx="1913641" cy="261610"/>
          </a:xfrm>
          <a:prstGeom prst="rect">
            <a:avLst/>
          </a:prstGeom>
          <a:noFill/>
        </p:spPr>
        <p:txBody>
          <a:bodyPr wrap="square" rtlCol="0">
            <a:spAutoFit/>
          </a:bodyPr>
          <a:lstStyle/>
          <a:p>
            <a:pPr algn="ctr"/>
            <a:r>
              <a:rPr kumimoji="1" lang="ja-JP" altLang="en-US" sz="1100" b="1" dirty="0">
                <a:latin typeface="BIZ UDP明朝 Medium" panose="02020500000000000000" pitchFamily="18" charset="-128"/>
                <a:ea typeface="BIZ UDP明朝 Medium" panose="02020500000000000000" pitchFamily="18" charset="-128"/>
              </a:rPr>
              <a:t>（出所）</a:t>
            </a:r>
            <a:r>
              <a:rPr kumimoji="1" lang="en-US" altLang="ja-JP" sz="1100" b="1" dirty="0">
                <a:latin typeface="BIZ UDP明朝 Medium" panose="02020500000000000000" pitchFamily="18" charset="-128"/>
                <a:ea typeface="BIZ UDP明朝 Medium" panose="02020500000000000000" pitchFamily="18" charset="-128"/>
              </a:rPr>
              <a:t>Amazon</a:t>
            </a:r>
            <a:endParaRPr kumimoji="1" lang="ja-JP" altLang="en-US" sz="1100" b="1" dirty="0">
              <a:latin typeface="BIZ UDP明朝 Medium" panose="02020500000000000000" pitchFamily="18" charset="-128"/>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7E69B2B3-4A13-F574-8921-AD28E414F4A9}"/>
              </a:ext>
            </a:extLst>
          </p:cNvPr>
          <p:cNvSpPr txBox="1"/>
          <p:nvPr/>
        </p:nvSpPr>
        <p:spPr>
          <a:xfrm>
            <a:off x="9316008" y="6619957"/>
            <a:ext cx="1913641" cy="261610"/>
          </a:xfrm>
          <a:prstGeom prst="rect">
            <a:avLst/>
          </a:prstGeom>
          <a:noFill/>
        </p:spPr>
        <p:txBody>
          <a:bodyPr wrap="square" rtlCol="0">
            <a:spAutoFit/>
          </a:bodyPr>
          <a:lstStyle/>
          <a:p>
            <a:pPr algn="ctr"/>
            <a:r>
              <a:rPr kumimoji="1" lang="ja-JP" altLang="en-US" sz="1100" b="1" dirty="0">
                <a:latin typeface="BIZ UDP明朝 Medium" panose="02020500000000000000" pitchFamily="18" charset="-128"/>
                <a:ea typeface="BIZ UDP明朝 Medium" panose="02020500000000000000" pitchFamily="18" charset="-128"/>
              </a:rPr>
              <a:t>（出所）</a:t>
            </a:r>
            <a:r>
              <a:rPr kumimoji="1" lang="en-US" altLang="ja-JP" sz="1100" b="1" dirty="0">
                <a:latin typeface="BIZ UDP明朝 Medium" panose="02020500000000000000" pitchFamily="18" charset="-128"/>
                <a:ea typeface="BIZ UDP明朝 Medium" panose="02020500000000000000" pitchFamily="18" charset="-128"/>
              </a:rPr>
              <a:t>Amazon</a:t>
            </a:r>
            <a:endParaRPr kumimoji="1" lang="ja-JP" altLang="en-US" sz="11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2297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02E8E-B88C-DEBC-DC36-95CEB7AC2E0B}"/>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9FC2110-98E4-5178-1938-393219485D8A}"/>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日本の再軍備は国家債務が足枷となって難しい</a:t>
            </a:r>
            <a:endParaRPr lang="en-US" altLang="ja-JP" sz="4000" b="1"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B7B50ED3-46F1-E58B-F6F7-82C652706D19}"/>
              </a:ext>
            </a:extLst>
          </p:cNvPr>
          <p:cNvPicPr>
            <a:picLocks noChangeAspect="1"/>
          </p:cNvPicPr>
          <p:nvPr/>
        </p:nvPicPr>
        <p:blipFill>
          <a:blip r:embed="rId3">
            <a:lum/>
            <a:alphaModFix/>
          </a:blip>
          <a:srcRect/>
          <a:stretch>
            <a:fillRect/>
          </a:stretch>
        </p:blipFill>
        <p:spPr>
          <a:xfrm>
            <a:off x="1432904" y="676031"/>
            <a:ext cx="9354582" cy="6107956"/>
          </a:xfrm>
          <a:prstGeom prst="rect">
            <a:avLst/>
          </a:prstGeom>
          <a:noFill/>
          <a:ln>
            <a:noFill/>
          </a:ln>
        </p:spPr>
      </p:pic>
      <p:sp>
        <p:nvSpPr>
          <p:cNvPr id="7" name="テキスト ボックス 6">
            <a:extLst>
              <a:ext uri="{FF2B5EF4-FFF2-40B4-BE49-F238E27FC236}">
                <a16:creationId xmlns:a16="http://schemas.microsoft.com/office/drawing/2014/main" id="{9D665D67-951D-F176-5DF5-B9D2698D54F4}"/>
              </a:ext>
            </a:extLst>
          </p:cNvPr>
          <p:cNvSpPr txBox="1"/>
          <p:nvPr/>
        </p:nvSpPr>
        <p:spPr>
          <a:xfrm>
            <a:off x="2140485" y="6610647"/>
            <a:ext cx="7829279" cy="346680"/>
          </a:xfrm>
          <a:prstGeom prst="rect">
            <a:avLst/>
          </a:prstGeom>
          <a:noFill/>
          <a:ln>
            <a:noFill/>
          </a:ln>
        </p:spPr>
        <p:txBody>
          <a:bodyPr vert="horz" wrap="square" lIns="90000" tIns="45000" rIns="90000" bIns="45000" anchorCtr="0" compatLnSpc="0"/>
          <a:lstStyle/>
          <a:p>
            <a:pPr marL="0" marR="0" lvl="0" indent="0" algn="ctr" rtl="0" hangingPunct="0">
              <a:lnSpc>
                <a:spcPct val="100000"/>
              </a:lnSpc>
              <a:spcBef>
                <a:spcPts val="0"/>
              </a:spcBef>
              <a:spcAft>
                <a:spcPts val="0"/>
              </a:spcAft>
              <a:buNone/>
              <a:tabLst/>
            </a:pPr>
            <a:r>
              <a:rPr lang="en-US" sz="1200" b="1" i="0" u="none" strike="noStrike" kern="1200" cap="none" dirty="0">
                <a:ln>
                  <a:noFill/>
                </a:ln>
                <a:latin typeface="BIZ UDP明朝 Medium" panose="02020500000000000000" pitchFamily="18" charset="-128"/>
                <a:ea typeface="BIZ UDP明朝 Medium" panose="02020500000000000000" pitchFamily="18" charset="-128"/>
                <a:cs typeface="Noto Sans Devanagari" pitchFamily="2"/>
              </a:rPr>
              <a:t>https://pbs.twimg.com/media/G77mFdcagAMRlzE?format=jpg&amp;name=small</a:t>
            </a:r>
          </a:p>
        </p:txBody>
      </p:sp>
    </p:spTree>
    <p:extLst>
      <p:ext uri="{BB962C8B-B14F-4D97-AF65-F5344CB8AC3E}">
        <p14:creationId xmlns:p14="http://schemas.microsoft.com/office/powerpoint/2010/main" val="346268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91EB-D5E1-D0FF-58DD-EFB368ABDDB5}"/>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463E9AC-C18D-E743-97EE-31D0756E0463}"/>
              </a:ext>
            </a:extLst>
          </p:cNvPr>
          <p:cNvSpPr txBox="1"/>
          <p:nvPr/>
        </p:nvSpPr>
        <p:spPr>
          <a:xfrm>
            <a:off x="14195" y="-881"/>
            <a:ext cx="12192000" cy="707886"/>
          </a:xfrm>
          <a:prstGeom prst="rect">
            <a:avLst/>
          </a:prstGeom>
          <a:noFill/>
        </p:spPr>
        <p:txBody>
          <a:bodyPr wrap="square">
            <a:spAutoFit/>
          </a:bodyPr>
          <a:lstStyle/>
          <a:p>
            <a:pPr algn="ctr"/>
            <a:r>
              <a:rPr lang="ja-JP" altLang="en-US" sz="4000" b="1" dirty="0">
                <a:latin typeface="BIZ UDP明朝 Medium" panose="02020500000000000000" pitchFamily="18" charset="-128"/>
                <a:ea typeface="BIZ UDP明朝 Medium" panose="02020500000000000000" pitchFamily="18" charset="-128"/>
              </a:rPr>
              <a:t>世界的な覇権後退にともなう危機は「チャンス」</a:t>
            </a:r>
            <a:endParaRPr lang="en-US" altLang="ja-JP" sz="40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432988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41AF-200C-9AC8-D4DC-4AE082E6B64D}"/>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3DE2C82F-052A-F26E-BF07-203E900CE9FC}"/>
              </a:ext>
            </a:extLst>
          </p:cNvPr>
          <p:cNvPicPr>
            <a:picLocks noChangeAspect="1"/>
          </p:cNvPicPr>
          <p:nvPr/>
        </p:nvPicPr>
        <p:blipFill>
          <a:blip r:embed="rId3"/>
          <a:stretch>
            <a:fillRect/>
          </a:stretch>
        </p:blipFill>
        <p:spPr>
          <a:xfrm>
            <a:off x="2894806" y="455613"/>
            <a:ext cx="6402387" cy="6402387"/>
          </a:xfrm>
          <a:prstGeom prst="rect">
            <a:avLst/>
          </a:prstGeom>
        </p:spPr>
      </p:pic>
      <p:sp>
        <p:nvSpPr>
          <p:cNvPr id="3" name="object 4">
            <a:extLst>
              <a:ext uri="{FF2B5EF4-FFF2-40B4-BE49-F238E27FC236}">
                <a16:creationId xmlns:a16="http://schemas.microsoft.com/office/drawing/2014/main" id="{32F70506-2104-916C-0AF6-AD1C5C38B137}"/>
              </a:ext>
            </a:extLst>
          </p:cNvPr>
          <p:cNvSpPr txBox="1">
            <a:spLocks/>
          </p:cNvSpPr>
          <p:nvPr/>
        </p:nvSpPr>
        <p:spPr>
          <a:xfrm>
            <a:off x="0" y="0"/>
            <a:ext cx="12191999" cy="752129"/>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ja-JP" altLang="en-US" sz="4800" b="1" spc="-20" dirty="0">
                <a:highlight>
                  <a:srgbClr val="FFFF00"/>
                </a:highlight>
                <a:latin typeface="BIZ UDP明朝 Medium" panose="02020500000000000000" pitchFamily="18" charset="-128"/>
                <a:ea typeface="BIZ UDP明朝 Medium" panose="02020500000000000000" pitchFamily="18" charset="-128"/>
              </a:rPr>
              <a:t>アンケートにご協力下さい。</a:t>
            </a:r>
          </a:p>
        </p:txBody>
      </p:sp>
      <p:pic>
        <p:nvPicPr>
          <p:cNvPr id="4" name="図 3">
            <a:extLst>
              <a:ext uri="{FF2B5EF4-FFF2-40B4-BE49-F238E27FC236}">
                <a16:creationId xmlns:a16="http://schemas.microsoft.com/office/drawing/2014/main" id="{D1D42B1D-AA10-0A6C-EE3F-8135BCD0FBC4}"/>
              </a:ext>
            </a:extLst>
          </p:cNvPr>
          <p:cNvPicPr>
            <a:picLocks noChangeAspect="1"/>
          </p:cNvPicPr>
          <p:nvPr/>
        </p:nvPicPr>
        <p:blipFill>
          <a:blip r:embed="rId4"/>
          <a:stretch>
            <a:fillRect/>
          </a:stretch>
        </p:blipFill>
        <p:spPr>
          <a:xfrm>
            <a:off x="9058024" y="4009843"/>
            <a:ext cx="2712870" cy="2848157"/>
          </a:xfrm>
          <a:prstGeom prst="rect">
            <a:avLst/>
          </a:prstGeom>
        </p:spPr>
      </p:pic>
      <p:pic>
        <p:nvPicPr>
          <p:cNvPr id="6" name="図 5">
            <a:extLst>
              <a:ext uri="{FF2B5EF4-FFF2-40B4-BE49-F238E27FC236}">
                <a16:creationId xmlns:a16="http://schemas.microsoft.com/office/drawing/2014/main" id="{3E51ACEB-D0AB-BB37-692C-AF6B3A8FD74E}"/>
              </a:ext>
            </a:extLst>
          </p:cNvPr>
          <p:cNvPicPr>
            <a:picLocks noChangeAspect="1"/>
          </p:cNvPicPr>
          <p:nvPr/>
        </p:nvPicPr>
        <p:blipFill>
          <a:blip r:embed="rId5"/>
          <a:stretch>
            <a:fillRect/>
          </a:stretch>
        </p:blipFill>
        <p:spPr>
          <a:xfrm>
            <a:off x="118061" y="4009843"/>
            <a:ext cx="3015916" cy="3015916"/>
          </a:xfrm>
          <a:prstGeom prst="rect">
            <a:avLst/>
          </a:prstGeom>
        </p:spPr>
      </p:pic>
    </p:spTree>
    <p:extLst>
      <p:ext uri="{BB962C8B-B14F-4D97-AF65-F5344CB8AC3E}">
        <p14:creationId xmlns:p14="http://schemas.microsoft.com/office/powerpoint/2010/main" val="2332178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2A07-9D0D-990A-E8B6-8D3DB804AD2C}"/>
            </a:ext>
          </a:extLst>
        </p:cNvPr>
        <p:cNvGrpSpPr/>
        <p:nvPr/>
      </p:nvGrpSpPr>
      <p:grpSpPr>
        <a:xfrm>
          <a:off x="0" y="0"/>
          <a:ext cx="0" cy="0"/>
          <a:chOff x="0" y="0"/>
          <a:chExt cx="0" cy="0"/>
        </a:xfrm>
      </p:grpSpPr>
      <p:pic>
        <p:nvPicPr>
          <p:cNvPr id="3" name="Picture 13" descr="biz_046">
            <a:extLst>
              <a:ext uri="{FF2B5EF4-FFF2-40B4-BE49-F238E27FC236}">
                <a16:creationId xmlns:a16="http://schemas.microsoft.com/office/drawing/2014/main" id="{EC6A3DBB-E8F9-994B-0702-8B7225E54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F286D32-14B5-6276-F776-11B04F3E4576}"/>
              </a:ext>
            </a:extLst>
          </p:cNvPr>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89F1C983-CD91-35C9-9BCF-539E713E9832}"/>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052F4B45-A5ED-3C36-CAC4-6E33959525B4}"/>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lang="ja-JP" altLang="en-US" sz="400" dirty="0">
                <a:latin typeface="BIZ UDPゴシック" panose="020B0400000000000000" pitchFamily="50" charset="-128"/>
                <a:ea typeface="BIZ UDPゴシック" panose="020B0400000000000000" pitchFamily="50" charset="-128"/>
              </a:rPr>
              <a:t>何故か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32214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99C2-849F-E6A9-0101-2D73627FCB50}"/>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59435204-A93F-6FB0-D908-4875CF9356E5}"/>
              </a:ext>
            </a:extLst>
          </p:cNvPr>
          <p:cNvSpPr txBox="1"/>
          <p:nvPr/>
        </p:nvSpPr>
        <p:spPr>
          <a:xfrm>
            <a:off x="0" y="4119"/>
            <a:ext cx="12191999" cy="646331"/>
          </a:xfrm>
          <a:prstGeom prst="rect">
            <a:avLst/>
          </a:prstGeom>
          <a:noFill/>
        </p:spPr>
        <p:txBody>
          <a:bodyPr wrap="square" rtlCol="0">
            <a:spAutoFit/>
          </a:bodyPr>
          <a:lstStyle/>
          <a:p>
            <a:pPr algn="ctr"/>
            <a:r>
              <a:rPr lang="ja-JP" altLang="en-US" sz="3600" b="1" dirty="0">
                <a:latin typeface="BIZ UDP明朝 Medium" panose="02020500000000000000" pitchFamily="18" charset="-128"/>
                <a:ea typeface="BIZ UDP明朝 Medium" panose="02020500000000000000" pitchFamily="18" charset="-128"/>
              </a:rPr>
              <a:t>ニコラス・スパイクマン（スピークマン：</a:t>
            </a:r>
            <a:r>
              <a:rPr lang="en-US" altLang="ja-JP" sz="3600" b="1" dirty="0" err="1">
                <a:latin typeface="BIZ UDP明朝 Medium" panose="02020500000000000000" pitchFamily="18" charset="-128"/>
                <a:ea typeface="BIZ UDP明朝 Medium" panose="02020500000000000000" pitchFamily="18" charset="-128"/>
              </a:rPr>
              <a:t>Spykman</a:t>
            </a:r>
            <a:r>
              <a:rPr lang="ja-JP" altLang="en-US" sz="3600" b="1" dirty="0">
                <a:latin typeface="BIZ UDP明朝 Medium" panose="02020500000000000000" pitchFamily="18" charset="-128"/>
                <a:ea typeface="BIZ UDP明朝 Medium" panose="02020500000000000000" pitchFamily="18" charset="-128"/>
              </a:rPr>
              <a:t>）</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8D6F50D2-5B8F-3441-E036-681BA32D55FC}"/>
              </a:ext>
            </a:extLst>
          </p:cNvPr>
          <p:cNvPicPr>
            <a:picLocks noChangeAspect="1"/>
          </p:cNvPicPr>
          <p:nvPr/>
        </p:nvPicPr>
        <p:blipFill>
          <a:blip r:embed="rId3"/>
          <a:stretch>
            <a:fillRect/>
          </a:stretch>
        </p:blipFill>
        <p:spPr>
          <a:xfrm>
            <a:off x="125333" y="700528"/>
            <a:ext cx="4178845" cy="5930243"/>
          </a:xfrm>
          <a:prstGeom prst="rect">
            <a:avLst/>
          </a:prstGeom>
        </p:spPr>
      </p:pic>
      <p:pic>
        <p:nvPicPr>
          <p:cNvPr id="5" name="図 4">
            <a:extLst>
              <a:ext uri="{FF2B5EF4-FFF2-40B4-BE49-F238E27FC236}">
                <a16:creationId xmlns:a16="http://schemas.microsoft.com/office/drawing/2014/main" id="{E69C30AB-5E42-A213-BB09-C62A7DBACC44}"/>
              </a:ext>
            </a:extLst>
          </p:cNvPr>
          <p:cNvPicPr>
            <a:picLocks noChangeAspect="1"/>
          </p:cNvPicPr>
          <p:nvPr/>
        </p:nvPicPr>
        <p:blipFill>
          <a:blip r:embed="rId4"/>
          <a:stretch>
            <a:fillRect/>
          </a:stretch>
        </p:blipFill>
        <p:spPr>
          <a:xfrm>
            <a:off x="4443771" y="700528"/>
            <a:ext cx="4210473" cy="5930243"/>
          </a:xfrm>
          <a:prstGeom prst="rect">
            <a:avLst/>
          </a:prstGeom>
        </p:spPr>
      </p:pic>
      <p:sp>
        <p:nvSpPr>
          <p:cNvPr id="27" name="テキスト ボックス 26">
            <a:extLst>
              <a:ext uri="{FF2B5EF4-FFF2-40B4-BE49-F238E27FC236}">
                <a16:creationId xmlns:a16="http://schemas.microsoft.com/office/drawing/2014/main" id="{16E018D8-FE18-E084-92CA-703A94141049}"/>
              </a:ext>
            </a:extLst>
          </p:cNvPr>
          <p:cNvSpPr txBox="1"/>
          <p:nvPr/>
        </p:nvSpPr>
        <p:spPr>
          <a:xfrm>
            <a:off x="1255081" y="6602490"/>
            <a:ext cx="1615310" cy="261610"/>
          </a:xfrm>
          <a:prstGeom prst="rect">
            <a:avLst/>
          </a:prstGeom>
          <a:noFill/>
        </p:spPr>
        <p:txBody>
          <a:bodyPr wrap="square">
            <a:spAutoFit/>
          </a:bodyPr>
          <a:lstStyle/>
          <a:p>
            <a:pPr algn="ctr"/>
            <a:r>
              <a:rPr lang="ja-JP" altLang="en-US" sz="1100" b="1" dirty="0">
                <a:latin typeface="BIZ UDP明朝 Medium" panose="02020500000000000000" pitchFamily="18" charset="-128"/>
                <a:ea typeface="BIZ UDP明朝 Medium" panose="02020500000000000000" pitchFamily="18" charset="-128"/>
              </a:rPr>
              <a:t>（出所）</a:t>
            </a:r>
            <a:r>
              <a:rPr lang="en-US" altLang="ja-JP" sz="1100" b="1" dirty="0">
                <a:latin typeface="BIZ UDP明朝 Medium" panose="02020500000000000000" pitchFamily="18" charset="-128"/>
                <a:ea typeface="BIZ UDP明朝 Medium" panose="02020500000000000000" pitchFamily="18" charset="-128"/>
              </a:rPr>
              <a:t>Amazon</a:t>
            </a:r>
          </a:p>
        </p:txBody>
      </p:sp>
      <p:sp>
        <p:nvSpPr>
          <p:cNvPr id="6" name="テキスト ボックス 5">
            <a:extLst>
              <a:ext uri="{FF2B5EF4-FFF2-40B4-BE49-F238E27FC236}">
                <a16:creationId xmlns:a16="http://schemas.microsoft.com/office/drawing/2014/main" id="{E43B97BD-92D5-5B03-B812-3D6AD6AC3775}"/>
              </a:ext>
            </a:extLst>
          </p:cNvPr>
          <p:cNvSpPr txBox="1"/>
          <p:nvPr/>
        </p:nvSpPr>
        <p:spPr>
          <a:xfrm>
            <a:off x="5731927" y="6601698"/>
            <a:ext cx="1615310" cy="261610"/>
          </a:xfrm>
          <a:prstGeom prst="rect">
            <a:avLst/>
          </a:prstGeom>
          <a:noFill/>
        </p:spPr>
        <p:txBody>
          <a:bodyPr wrap="square">
            <a:spAutoFit/>
          </a:bodyPr>
          <a:lstStyle/>
          <a:p>
            <a:pPr algn="ctr"/>
            <a:r>
              <a:rPr lang="ja-JP" altLang="en-US" sz="1100" b="1" dirty="0">
                <a:latin typeface="BIZ UDP明朝 Medium" panose="02020500000000000000" pitchFamily="18" charset="-128"/>
                <a:ea typeface="BIZ UDP明朝 Medium" panose="02020500000000000000" pitchFamily="18" charset="-128"/>
              </a:rPr>
              <a:t>（出所）</a:t>
            </a:r>
            <a:r>
              <a:rPr lang="en-US" altLang="ja-JP" sz="1100" b="1" dirty="0">
                <a:latin typeface="BIZ UDP明朝 Medium" panose="02020500000000000000" pitchFamily="18" charset="-128"/>
                <a:ea typeface="BIZ UDP明朝 Medium" panose="02020500000000000000" pitchFamily="18" charset="-128"/>
              </a:rPr>
              <a:t>Amazon</a:t>
            </a:r>
          </a:p>
        </p:txBody>
      </p:sp>
      <p:pic>
        <p:nvPicPr>
          <p:cNvPr id="2" name="図 1">
            <a:extLst>
              <a:ext uri="{FF2B5EF4-FFF2-40B4-BE49-F238E27FC236}">
                <a16:creationId xmlns:a16="http://schemas.microsoft.com/office/drawing/2014/main" id="{518A07B9-AFD1-6724-F668-B7F48DE5A9A5}"/>
              </a:ext>
            </a:extLst>
          </p:cNvPr>
          <p:cNvPicPr>
            <a:picLocks noChangeAspect="1"/>
          </p:cNvPicPr>
          <p:nvPr/>
        </p:nvPicPr>
        <p:blipFill>
          <a:blip r:embed="rId5"/>
          <a:stretch>
            <a:fillRect/>
          </a:stretch>
        </p:blipFill>
        <p:spPr>
          <a:xfrm>
            <a:off x="9020081" y="700528"/>
            <a:ext cx="2584316" cy="3214323"/>
          </a:xfrm>
          <a:prstGeom prst="rect">
            <a:avLst/>
          </a:prstGeom>
        </p:spPr>
      </p:pic>
      <p:sp>
        <p:nvSpPr>
          <p:cNvPr id="7" name="テキスト ボックス 6">
            <a:extLst>
              <a:ext uri="{FF2B5EF4-FFF2-40B4-BE49-F238E27FC236}">
                <a16:creationId xmlns:a16="http://schemas.microsoft.com/office/drawing/2014/main" id="{8792CFB2-C5F4-F22D-7FD9-0630464BFF1F}"/>
              </a:ext>
            </a:extLst>
          </p:cNvPr>
          <p:cNvSpPr txBox="1"/>
          <p:nvPr/>
        </p:nvSpPr>
        <p:spPr>
          <a:xfrm>
            <a:off x="9020082" y="3867716"/>
            <a:ext cx="2584316" cy="477054"/>
          </a:xfrm>
          <a:prstGeom prst="rect">
            <a:avLst/>
          </a:prstGeom>
          <a:noFill/>
        </p:spPr>
        <p:txBody>
          <a:bodyPr wrap="square">
            <a:spAutoFit/>
          </a:bodyPr>
          <a:lstStyle/>
          <a:p>
            <a:pPr algn="ctr"/>
            <a:r>
              <a:rPr lang="en-US" altLang="ja-JP" sz="1400" b="1" dirty="0">
                <a:latin typeface="BIZ UDP明朝 Medium" panose="02020500000000000000" pitchFamily="18" charset="-128"/>
                <a:ea typeface="BIZ UDP明朝 Medium" panose="02020500000000000000" pitchFamily="18" charset="-128"/>
              </a:rPr>
              <a:t>Nicholas J. </a:t>
            </a:r>
            <a:r>
              <a:rPr lang="en-US" altLang="ja-JP" sz="1400" b="1" dirty="0" err="1">
                <a:latin typeface="BIZ UDP明朝 Medium" panose="02020500000000000000" pitchFamily="18" charset="-128"/>
                <a:ea typeface="BIZ UDP明朝 Medium" panose="02020500000000000000" pitchFamily="18" charset="-128"/>
              </a:rPr>
              <a:t>Spykman</a:t>
            </a:r>
            <a:endParaRPr lang="en-US" altLang="ja-JP" sz="1400" b="1" dirty="0">
              <a:latin typeface="BIZ UDP明朝 Medium" panose="02020500000000000000" pitchFamily="18" charset="-128"/>
              <a:ea typeface="BIZ UDP明朝 Medium" panose="02020500000000000000" pitchFamily="18" charset="-128"/>
            </a:endParaRPr>
          </a:p>
          <a:p>
            <a:pPr algn="ctr"/>
            <a:r>
              <a:rPr lang="ja-JP" altLang="en-US" sz="1100" b="1" dirty="0">
                <a:latin typeface="BIZ UDP明朝 Medium" panose="02020500000000000000" pitchFamily="18" charset="-128"/>
                <a:ea typeface="BIZ UDP明朝 Medium" panose="02020500000000000000" pitchFamily="18" charset="-128"/>
              </a:rPr>
              <a:t>（出所）</a:t>
            </a:r>
            <a:r>
              <a:rPr lang="en-US" altLang="ja-JP" sz="1100" b="1" dirty="0">
                <a:latin typeface="BIZ UDP明朝 Medium" panose="02020500000000000000" pitchFamily="18" charset="-128"/>
                <a:ea typeface="BIZ UDP明朝 Medium" panose="02020500000000000000" pitchFamily="18" charset="-128"/>
              </a:rPr>
              <a:t>Wikipedia</a:t>
            </a:r>
            <a:endParaRPr lang="ja-JP" altLang="en-US" sz="1100" b="1" dirty="0">
              <a:latin typeface="BIZ UDP明朝 Medium" panose="02020500000000000000" pitchFamily="18" charset="-128"/>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0EE9E8BC-639D-5136-F36F-76B7A5FFEF16}"/>
              </a:ext>
            </a:extLst>
          </p:cNvPr>
          <p:cNvSpPr txBox="1"/>
          <p:nvPr/>
        </p:nvSpPr>
        <p:spPr>
          <a:xfrm>
            <a:off x="8654245" y="4403592"/>
            <a:ext cx="3537755" cy="2308324"/>
          </a:xfrm>
          <a:prstGeom prst="rect">
            <a:avLst/>
          </a:prstGeom>
          <a:noFill/>
        </p:spPr>
        <p:txBody>
          <a:bodyPr wrap="square">
            <a:spAutoFit/>
          </a:bodyPr>
          <a:lstStyle/>
          <a:p>
            <a:r>
              <a:rPr lang="ja-JP" altLang="en-US" sz="1600" b="1" dirty="0">
                <a:latin typeface="BIZ UDP明朝 Medium" panose="02020500000000000000" pitchFamily="18" charset="-128"/>
                <a:ea typeface="BIZ UDP明朝 Medium" panose="02020500000000000000" pitchFamily="18" charset="-128"/>
              </a:rPr>
              <a:t>オランダ系アメリカ人の政治学者・地政学者で、イエール大学の国際関係学の教授。</a:t>
            </a:r>
            <a:endParaRPr lang="en-US" altLang="ja-JP" sz="1600" b="1" dirty="0">
              <a:latin typeface="BIZ UDP明朝 Medium" panose="02020500000000000000" pitchFamily="18" charset="-128"/>
              <a:ea typeface="BIZ UDP明朝 Medium" panose="02020500000000000000" pitchFamily="18" charset="-128"/>
            </a:endParaRPr>
          </a:p>
          <a:p>
            <a:r>
              <a:rPr lang="en-US" altLang="ja-JP" sz="1600" b="1" dirty="0">
                <a:latin typeface="BIZ UDP明朝 Medium" panose="02020500000000000000" pitchFamily="18" charset="-128"/>
                <a:ea typeface="BIZ UDP明朝 Medium" panose="02020500000000000000" pitchFamily="18" charset="-128"/>
              </a:rPr>
              <a:t>1943</a:t>
            </a:r>
            <a:r>
              <a:rPr lang="ja-JP" altLang="en-US" sz="1600" b="1" dirty="0">
                <a:latin typeface="BIZ UDP明朝 Medium" panose="02020500000000000000" pitchFamily="18" charset="-128"/>
                <a:ea typeface="BIZ UDP明朝 Medium" panose="02020500000000000000" pitchFamily="18" charset="-128"/>
              </a:rPr>
              <a:t>年に</a:t>
            </a:r>
            <a:r>
              <a:rPr lang="en-US" altLang="ja-JP" sz="1600" b="1" dirty="0">
                <a:latin typeface="BIZ UDP明朝 Medium" panose="02020500000000000000" pitchFamily="18" charset="-128"/>
                <a:ea typeface="BIZ UDP明朝 Medium" panose="02020500000000000000" pitchFamily="18" charset="-128"/>
              </a:rPr>
              <a:t>49</a:t>
            </a:r>
            <a:r>
              <a:rPr lang="ja-JP" altLang="en-US" sz="1600" b="1" dirty="0">
                <a:latin typeface="BIZ UDP明朝 Medium" panose="02020500000000000000" pitchFamily="18" charset="-128"/>
                <a:ea typeface="BIZ UDP明朝 Medium" panose="02020500000000000000" pitchFamily="18" charset="-128"/>
              </a:rPr>
              <a:t>歳で死去。</a:t>
            </a:r>
            <a:endParaRPr lang="en-US" altLang="ja-JP" sz="1600" b="1" dirty="0">
              <a:latin typeface="BIZ UDP明朝 Medium" panose="02020500000000000000" pitchFamily="18" charset="-128"/>
              <a:ea typeface="BIZ UDP明朝 Medium" panose="02020500000000000000" pitchFamily="18" charset="-128"/>
            </a:endParaRPr>
          </a:p>
          <a:p>
            <a:r>
              <a:rPr lang="ja-JP" altLang="en-US" sz="1600" b="1" dirty="0">
                <a:latin typeface="BIZ UDP明朝 Medium" panose="02020500000000000000" pitchFamily="18" charset="-128"/>
                <a:ea typeface="BIZ UDP明朝 Medium" panose="02020500000000000000" pitchFamily="18" charset="-128"/>
              </a:rPr>
              <a:t>主著は「</a:t>
            </a:r>
            <a:r>
              <a:rPr lang="en-US" altLang="ja-JP" sz="1600" b="1" dirty="0">
                <a:highlight>
                  <a:srgbClr val="FFFF00"/>
                </a:highlight>
                <a:latin typeface="BIZ UDP明朝 Medium" panose="02020500000000000000" pitchFamily="18" charset="-128"/>
                <a:ea typeface="BIZ UDP明朝 Medium" panose="02020500000000000000" pitchFamily="18" charset="-128"/>
              </a:rPr>
              <a:t>America‘s Strategy in World Politics: The United States and the balance of power</a:t>
            </a:r>
            <a:r>
              <a:rPr lang="ja-JP" altLang="en-US" sz="1600" b="1" dirty="0">
                <a:latin typeface="BIZ UDP明朝 Medium" panose="02020500000000000000" pitchFamily="18" charset="-128"/>
                <a:ea typeface="BIZ UDP明朝 Medium" panose="02020500000000000000" pitchFamily="18" charset="-128"/>
              </a:rPr>
              <a:t>」。現代の国際政治への優れた先見性が随所に見られる名著。</a:t>
            </a:r>
            <a:endParaRPr lang="ja-JP" altLang="en-US" sz="1600" b="1" dirty="0">
              <a:solidFill>
                <a:srgbClr val="C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81247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54E4-D4E8-66F9-DB80-7EF3B9422823}"/>
            </a:ext>
          </a:extLst>
        </p:cNvPr>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69F38863-6922-BBAC-56CA-6C44F9159FB9}"/>
              </a:ext>
            </a:extLst>
          </p:cNvPr>
          <p:cNvSpPr txBox="1"/>
          <p:nvPr/>
        </p:nvSpPr>
        <p:spPr>
          <a:xfrm>
            <a:off x="0" y="4119"/>
            <a:ext cx="12191999" cy="646331"/>
          </a:xfrm>
          <a:prstGeom prst="rect">
            <a:avLst/>
          </a:prstGeom>
          <a:noFill/>
        </p:spPr>
        <p:txBody>
          <a:bodyPr wrap="square" rtlCol="0">
            <a:spAutoFit/>
          </a:bodyPr>
          <a:lstStyle/>
          <a:p>
            <a:pPr algn="ctr"/>
            <a:r>
              <a:rPr lang="ja-JP" altLang="en-US" sz="3600" b="1" dirty="0">
                <a:latin typeface="BIZ UDP明朝 Medium" panose="02020500000000000000" pitchFamily="18" charset="-128"/>
                <a:ea typeface="BIZ UDP明朝 Medium" panose="02020500000000000000" pitchFamily="18" charset="-128"/>
              </a:rPr>
              <a:t>著名な地政学者</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21" name="図 20">
            <a:extLst>
              <a:ext uri="{FF2B5EF4-FFF2-40B4-BE49-F238E27FC236}">
                <a16:creationId xmlns:a16="http://schemas.microsoft.com/office/drawing/2014/main" id="{BDA434FF-8A41-35B9-1D02-E5ADAEFF122C}"/>
              </a:ext>
            </a:extLst>
          </p:cNvPr>
          <p:cNvPicPr>
            <a:picLocks noChangeAspect="1"/>
          </p:cNvPicPr>
          <p:nvPr/>
        </p:nvPicPr>
        <p:blipFill>
          <a:blip r:embed="rId3"/>
          <a:stretch>
            <a:fillRect/>
          </a:stretch>
        </p:blipFill>
        <p:spPr>
          <a:xfrm>
            <a:off x="447079" y="1157287"/>
            <a:ext cx="11297841" cy="5262764"/>
          </a:xfrm>
          <a:prstGeom prst="rect">
            <a:avLst/>
          </a:prstGeom>
        </p:spPr>
      </p:pic>
      <p:sp>
        <p:nvSpPr>
          <p:cNvPr id="23" name="テキスト ボックス 22">
            <a:extLst>
              <a:ext uri="{FF2B5EF4-FFF2-40B4-BE49-F238E27FC236}">
                <a16:creationId xmlns:a16="http://schemas.microsoft.com/office/drawing/2014/main" id="{BC4A1418-EC66-3E9B-0177-C277C603E602}"/>
              </a:ext>
            </a:extLst>
          </p:cNvPr>
          <p:cNvSpPr txBox="1"/>
          <p:nvPr/>
        </p:nvSpPr>
        <p:spPr>
          <a:xfrm>
            <a:off x="961057" y="849675"/>
            <a:ext cx="2677886" cy="369332"/>
          </a:xfrm>
          <a:prstGeom prst="rect">
            <a:avLst/>
          </a:prstGeom>
          <a:noFill/>
        </p:spPr>
        <p:txBody>
          <a:bodyPr wrap="square">
            <a:spAutoFit/>
          </a:bodyPr>
          <a:lstStyle/>
          <a:p>
            <a:pPr algn="ctr"/>
            <a:r>
              <a:rPr lang="en-US" altLang="ja-JP" b="1" i="0" dirty="0">
                <a:solidFill>
                  <a:srgbClr val="000000"/>
                </a:solidFill>
                <a:effectLst/>
                <a:latin typeface="BIZ UDP明朝 Medium" panose="02020500000000000000" pitchFamily="18" charset="-128"/>
                <a:ea typeface="BIZ UDP明朝 Medium" panose="02020500000000000000" pitchFamily="18" charset="-128"/>
              </a:rPr>
              <a:t>Halford Mackinder</a:t>
            </a:r>
            <a:endParaRPr lang="ja-JP" altLang="en-US" b="1" dirty="0">
              <a:latin typeface="BIZ UDP明朝 Medium" panose="02020500000000000000" pitchFamily="18" charset="-128"/>
              <a:ea typeface="BIZ UDP明朝 Medium" panose="02020500000000000000" pitchFamily="18" charset="-128"/>
            </a:endParaRPr>
          </a:p>
        </p:txBody>
      </p:sp>
      <p:sp>
        <p:nvSpPr>
          <p:cNvPr id="25" name="テキスト ボックス 24">
            <a:extLst>
              <a:ext uri="{FF2B5EF4-FFF2-40B4-BE49-F238E27FC236}">
                <a16:creationId xmlns:a16="http://schemas.microsoft.com/office/drawing/2014/main" id="{FA4CA996-DB73-4022-BEE0-AF2B0EACFFFC}"/>
              </a:ext>
            </a:extLst>
          </p:cNvPr>
          <p:cNvSpPr txBox="1"/>
          <p:nvPr/>
        </p:nvSpPr>
        <p:spPr>
          <a:xfrm>
            <a:off x="4400152" y="828692"/>
            <a:ext cx="3185639" cy="369332"/>
          </a:xfrm>
          <a:prstGeom prst="rect">
            <a:avLst/>
          </a:prstGeom>
          <a:noFill/>
        </p:spPr>
        <p:txBody>
          <a:bodyPr wrap="square">
            <a:spAutoFit/>
          </a:bodyPr>
          <a:lstStyle/>
          <a:p>
            <a:pPr algn="ctr"/>
            <a:r>
              <a:rPr lang="en-US" altLang="ja-JP" b="1" i="0" dirty="0">
                <a:solidFill>
                  <a:srgbClr val="000000"/>
                </a:solidFill>
                <a:effectLst/>
                <a:latin typeface="BIZ UDP明朝 Medium" panose="02020500000000000000" pitchFamily="18" charset="-128"/>
                <a:ea typeface="BIZ UDP明朝 Medium" panose="02020500000000000000" pitchFamily="18" charset="-128"/>
              </a:rPr>
              <a:t>Alfred Thayer Mahan</a:t>
            </a:r>
            <a:endParaRPr lang="ja-JP" altLang="en-US" b="1" dirty="0">
              <a:latin typeface="BIZ UDP明朝 Medium" panose="02020500000000000000" pitchFamily="18" charset="-128"/>
              <a:ea typeface="BIZ UDP明朝 Medium" panose="02020500000000000000" pitchFamily="18" charset="-128"/>
            </a:endParaRPr>
          </a:p>
        </p:txBody>
      </p:sp>
      <p:sp>
        <p:nvSpPr>
          <p:cNvPr id="27" name="テキスト ボックス 26">
            <a:extLst>
              <a:ext uri="{FF2B5EF4-FFF2-40B4-BE49-F238E27FC236}">
                <a16:creationId xmlns:a16="http://schemas.microsoft.com/office/drawing/2014/main" id="{890A3FDC-152F-A291-85E5-511BADD65492}"/>
              </a:ext>
            </a:extLst>
          </p:cNvPr>
          <p:cNvSpPr txBox="1"/>
          <p:nvPr/>
        </p:nvSpPr>
        <p:spPr>
          <a:xfrm>
            <a:off x="8472176" y="843233"/>
            <a:ext cx="2677886" cy="369332"/>
          </a:xfrm>
          <a:prstGeom prst="rect">
            <a:avLst/>
          </a:prstGeom>
          <a:noFill/>
        </p:spPr>
        <p:txBody>
          <a:bodyPr wrap="square">
            <a:spAutoFit/>
          </a:bodyPr>
          <a:lstStyle/>
          <a:p>
            <a:pPr algn="ctr"/>
            <a:r>
              <a:rPr lang="en-US" altLang="ja-JP" b="1" dirty="0">
                <a:latin typeface="BIZ UDP明朝 Medium" panose="02020500000000000000" pitchFamily="18" charset="-128"/>
                <a:ea typeface="BIZ UDP明朝 Medium" panose="02020500000000000000" pitchFamily="18" charset="-128"/>
              </a:rPr>
              <a:t>Karl Haushofer</a:t>
            </a:r>
          </a:p>
        </p:txBody>
      </p:sp>
    </p:spTree>
    <p:extLst>
      <p:ext uri="{BB962C8B-B14F-4D97-AF65-F5344CB8AC3E}">
        <p14:creationId xmlns:p14="http://schemas.microsoft.com/office/powerpoint/2010/main" val="254179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05E5-0D56-6449-D35E-1081A9733C25}"/>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638A8F04-456A-616A-93D5-CF1E65411AD0}"/>
              </a:ext>
            </a:extLst>
          </p:cNvPr>
          <p:cNvPicPr>
            <a:picLocks noChangeAspect="1"/>
          </p:cNvPicPr>
          <p:nvPr/>
        </p:nvPicPr>
        <p:blipFill>
          <a:blip r:embed="rId3"/>
          <a:stretch>
            <a:fillRect/>
          </a:stretch>
        </p:blipFill>
        <p:spPr>
          <a:xfrm>
            <a:off x="493987" y="0"/>
            <a:ext cx="11411536" cy="6853881"/>
          </a:xfrm>
          <a:prstGeom prst="rect">
            <a:avLst/>
          </a:prstGeom>
        </p:spPr>
      </p:pic>
      <p:sp>
        <p:nvSpPr>
          <p:cNvPr id="11" name="テキスト ボックス 10">
            <a:extLst>
              <a:ext uri="{FF2B5EF4-FFF2-40B4-BE49-F238E27FC236}">
                <a16:creationId xmlns:a16="http://schemas.microsoft.com/office/drawing/2014/main" id="{D0C7F015-4AF2-4736-1F65-BDC73E2DE8A6}"/>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マッキンダーの「ハートランド理論」</a:t>
            </a:r>
            <a:endParaRPr kumimoji="1" lang="en-US" altLang="ja-JP" sz="36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7329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F4A0-7E83-9CA5-354D-F7D8ED2DAF2B}"/>
            </a:ext>
          </a:extLst>
        </p:cNvPr>
        <p:cNvGrpSpPr/>
        <p:nvPr/>
      </p:nvGrpSpPr>
      <p:grpSpPr>
        <a:xfrm>
          <a:off x="0" y="0"/>
          <a:ext cx="0" cy="0"/>
          <a:chOff x="0" y="0"/>
          <a:chExt cx="0" cy="0"/>
        </a:xfrm>
      </p:grpSpPr>
      <p:sp>
        <p:nvSpPr>
          <p:cNvPr id="1065" name="object 5">
            <a:extLst>
              <a:ext uri="{FF2B5EF4-FFF2-40B4-BE49-F238E27FC236}">
                <a16:creationId xmlns:a16="http://schemas.microsoft.com/office/drawing/2014/main" id="{F7D2956C-2444-F135-C4A0-707F716EC77B}"/>
              </a:ext>
            </a:extLst>
          </p:cNvPr>
          <p:cNvSpPr txBox="1">
            <a:spLocks/>
          </p:cNvSpPr>
          <p:nvPr/>
        </p:nvSpPr>
        <p:spPr>
          <a:xfrm>
            <a:off x="1" y="1347"/>
            <a:ext cx="12192000" cy="62837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ja-JP" altLang="en-US" sz="4000" b="1" spc="-50" dirty="0">
                <a:latin typeface="BIZ UDP明朝 Medium" panose="02020500000000000000" pitchFamily="18" charset="-128"/>
                <a:ea typeface="BIZ UDP明朝 Medium" panose="02020500000000000000" pitchFamily="18" charset="-128"/>
              </a:rPr>
              <a:t>英露のグレートゲームに翻弄される日本</a:t>
            </a:r>
            <a:endParaRPr lang="zh-TW" altLang="en-US" sz="4000" b="1" spc="-50" dirty="0">
              <a:latin typeface="BIZ UDP明朝 Medium" panose="02020500000000000000" pitchFamily="18" charset="-128"/>
              <a:ea typeface="BIZ UDP明朝 Medium" panose="02020500000000000000" pitchFamily="18" charset="-128"/>
            </a:endParaRPr>
          </a:p>
        </p:txBody>
      </p:sp>
      <p:pic>
        <p:nvPicPr>
          <p:cNvPr id="2" name="Picture 2" descr="【6年・歴史学習】大日本帝国万歳！ : 困らない叱らない。新間草海（あらまそうかい）の教室日記">
            <a:extLst>
              <a:ext uri="{FF2B5EF4-FFF2-40B4-BE49-F238E27FC236}">
                <a16:creationId xmlns:a16="http://schemas.microsoft.com/office/drawing/2014/main" id="{D6ED5B72-2719-D1FC-5317-171BE95F3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234" y="724314"/>
            <a:ext cx="9986236" cy="602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9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8EB65-A694-917E-6D42-228DFE7DE1BF}"/>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04938B43-4702-4439-ADF8-26506DCE5357}"/>
              </a:ext>
            </a:extLst>
          </p:cNvPr>
          <p:cNvPicPr>
            <a:picLocks noChangeAspect="1"/>
          </p:cNvPicPr>
          <p:nvPr/>
        </p:nvPicPr>
        <p:blipFill>
          <a:blip r:embed="rId3"/>
          <a:stretch>
            <a:fillRect/>
          </a:stretch>
        </p:blipFill>
        <p:spPr>
          <a:xfrm>
            <a:off x="1998482" y="675916"/>
            <a:ext cx="10193517" cy="6175845"/>
          </a:xfrm>
          <a:prstGeom prst="rect">
            <a:avLst/>
          </a:prstGeom>
        </p:spPr>
      </p:pic>
      <p:sp>
        <p:nvSpPr>
          <p:cNvPr id="11" name="テキスト ボックス 10">
            <a:extLst>
              <a:ext uri="{FF2B5EF4-FFF2-40B4-BE49-F238E27FC236}">
                <a16:creationId xmlns:a16="http://schemas.microsoft.com/office/drawing/2014/main" id="{9016D198-0569-403A-6DA3-432A46F24979}"/>
              </a:ext>
            </a:extLst>
          </p:cNvPr>
          <p:cNvSpPr txBox="1"/>
          <p:nvPr/>
        </p:nvSpPr>
        <p:spPr>
          <a:xfrm>
            <a:off x="0" y="4119"/>
            <a:ext cx="1219199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「リムランド理論」と「封じ込め政策」へ</a:t>
            </a:r>
            <a:endParaRPr kumimoji="1" lang="en-US" altLang="ja-JP" sz="3600" b="1" dirty="0">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2816D1A8-FE3B-1339-903A-B06221C2C1AB}"/>
              </a:ext>
            </a:extLst>
          </p:cNvPr>
          <p:cNvPicPr>
            <a:picLocks noChangeAspect="1"/>
          </p:cNvPicPr>
          <p:nvPr/>
        </p:nvPicPr>
        <p:blipFill>
          <a:blip r:embed="rId4"/>
          <a:stretch>
            <a:fillRect/>
          </a:stretch>
        </p:blipFill>
        <p:spPr>
          <a:xfrm>
            <a:off x="56772" y="1001599"/>
            <a:ext cx="2134781" cy="2995366"/>
          </a:xfrm>
          <a:prstGeom prst="rect">
            <a:avLst/>
          </a:prstGeom>
        </p:spPr>
      </p:pic>
      <p:sp>
        <p:nvSpPr>
          <p:cNvPr id="3" name="テキスト ボックス 2">
            <a:extLst>
              <a:ext uri="{FF2B5EF4-FFF2-40B4-BE49-F238E27FC236}">
                <a16:creationId xmlns:a16="http://schemas.microsoft.com/office/drawing/2014/main" id="{FFE19DB2-F626-473A-BE98-C53DABE786E1}"/>
              </a:ext>
            </a:extLst>
          </p:cNvPr>
          <p:cNvSpPr txBox="1"/>
          <p:nvPr/>
        </p:nvSpPr>
        <p:spPr>
          <a:xfrm>
            <a:off x="0" y="3968981"/>
            <a:ext cx="2191553" cy="2308324"/>
          </a:xfrm>
          <a:prstGeom prst="rect">
            <a:avLst/>
          </a:prstGeom>
          <a:noFill/>
        </p:spPr>
        <p:txBody>
          <a:bodyPr wrap="square" rtlCol="0">
            <a:spAutoFit/>
          </a:bodyPr>
          <a:lstStyle/>
          <a:p>
            <a:r>
              <a:rPr kumimoji="1" lang="ja-JP" altLang="en-US" sz="1600" b="1" dirty="0">
                <a:latin typeface="BIZ UDP明朝 Medium" panose="02020500000000000000" pitchFamily="18" charset="-128"/>
                <a:ea typeface="BIZ UDP明朝 Medium" panose="02020500000000000000" pitchFamily="18" charset="-128"/>
              </a:rPr>
              <a:t>「封じ込め政策」の立案者ジョージ・ケナン。</a:t>
            </a:r>
            <a:endParaRPr kumimoji="1" lang="en-US" altLang="ja-JP" sz="1600" b="1" dirty="0">
              <a:latin typeface="BIZ UDP明朝 Medium" panose="02020500000000000000" pitchFamily="18" charset="-128"/>
              <a:ea typeface="BIZ UDP明朝 Medium" panose="02020500000000000000" pitchFamily="18" charset="-128"/>
            </a:endParaRPr>
          </a:p>
          <a:p>
            <a:endParaRPr lang="en-US" altLang="ja-JP" sz="1050" b="1" dirty="0">
              <a:latin typeface="BIZ UDP明朝 Medium" panose="02020500000000000000" pitchFamily="18" charset="-128"/>
              <a:ea typeface="BIZ UDP明朝 Medium" panose="02020500000000000000" pitchFamily="18" charset="-128"/>
            </a:endParaRPr>
          </a:p>
          <a:p>
            <a:r>
              <a:rPr lang="ja-JP" altLang="en-US" sz="1600" b="1" dirty="0">
                <a:latin typeface="BIZ UDP明朝 Medium" panose="02020500000000000000" pitchFamily="18" charset="-128"/>
                <a:ea typeface="BIZ UDP明朝 Medium" panose="02020500000000000000" pitchFamily="18" charset="-128"/>
              </a:rPr>
              <a:t>ケナンの封じ込め政策の肝は、スパイクマンの「勢力均衡」と同じで、米国の政治学・地政学の系譜に則っている政策といえる。</a:t>
            </a:r>
            <a:endParaRPr kumimoji="1" lang="ja-JP" altLang="en-US" sz="1600" b="1"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AD6658F4-E457-17B9-0042-0636557F082E}"/>
              </a:ext>
            </a:extLst>
          </p:cNvPr>
          <p:cNvSpPr txBox="1"/>
          <p:nvPr/>
        </p:nvSpPr>
        <p:spPr>
          <a:xfrm>
            <a:off x="0" y="580695"/>
            <a:ext cx="12191999"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冷戦期の「封じ込め政策」は、スパイクマンの「リムランド理論」と「勢力均衡」の考えを政策化したものと言える。</a:t>
            </a:r>
          </a:p>
        </p:txBody>
      </p:sp>
    </p:spTree>
    <p:extLst>
      <p:ext uri="{BB962C8B-B14F-4D97-AF65-F5344CB8AC3E}">
        <p14:creationId xmlns:p14="http://schemas.microsoft.com/office/powerpoint/2010/main" val="32940648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26019</TotalTime>
  <Words>6209</Words>
  <Application>Microsoft Office PowerPoint</Application>
  <PresentationFormat>ワイド画面</PresentationFormat>
  <Paragraphs>361</Paragraphs>
  <Slides>49</Slides>
  <Notes>48</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49</vt:i4>
      </vt:variant>
    </vt:vector>
  </HeadingPairs>
  <TitlesOfParts>
    <vt:vector size="65" baseType="lpstr">
      <vt:lpstr>BIZ UDPゴシック</vt:lpstr>
      <vt:lpstr>BIZ UDP明朝 Medium</vt:lpstr>
      <vt:lpstr>BIZ UDゴシック</vt:lpstr>
      <vt:lpstr>BIZ UD明朝 Medium</vt:lpstr>
      <vt:lpstr>HGP創英角ｺﾞｼｯｸUB</vt:lpstr>
      <vt:lpstr>HGP創英角ﾎﾟｯﾌﾟ体</vt:lpstr>
      <vt:lpstr>HG丸ｺﾞｼｯｸM-PRO</vt:lpstr>
      <vt:lpstr>Liberation Sans</vt:lpstr>
      <vt:lpstr>Malgun Gothic</vt:lpstr>
      <vt:lpstr>UD Digi Kyokasho NK-R</vt:lpstr>
      <vt:lpstr>Meiryo</vt:lpstr>
      <vt:lpstr>游ゴシック</vt:lpstr>
      <vt:lpstr>游ゴシック Light</vt:lpstr>
      <vt:lpstr>ADLaM Display</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55</cp:revision>
  <dcterms:created xsi:type="dcterms:W3CDTF">2025-11-21T05:34:59Z</dcterms:created>
  <dcterms:modified xsi:type="dcterms:W3CDTF">2026-01-13T01:04:24Z</dcterms:modified>
</cp:coreProperties>
</file>